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1"/>
  </p:notesMasterIdLst>
  <p:handoutMasterIdLst>
    <p:handoutMasterId r:id="rId32"/>
  </p:handoutMasterIdLst>
  <p:sldIdLst>
    <p:sldId id="256" r:id="rId2"/>
    <p:sldId id="274" r:id="rId3"/>
    <p:sldId id="267" r:id="rId4"/>
    <p:sldId id="275" r:id="rId5"/>
    <p:sldId id="258" r:id="rId6"/>
    <p:sldId id="268" r:id="rId7"/>
    <p:sldId id="276" r:id="rId8"/>
    <p:sldId id="296" r:id="rId9"/>
    <p:sldId id="278" r:id="rId10"/>
    <p:sldId id="295" r:id="rId11"/>
    <p:sldId id="260" r:id="rId12"/>
    <p:sldId id="279" r:id="rId13"/>
    <p:sldId id="282" r:id="rId14"/>
    <p:sldId id="283" r:id="rId15"/>
    <p:sldId id="284" r:id="rId16"/>
    <p:sldId id="269" r:id="rId17"/>
    <p:sldId id="281" r:id="rId18"/>
    <p:sldId id="285" r:id="rId19"/>
    <p:sldId id="263" r:id="rId20"/>
    <p:sldId id="270" r:id="rId21"/>
    <p:sldId id="286" r:id="rId22"/>
    <p:sldId id="264" r:id="rId23"/>
    <p:sldId id="265" r:id="rId24"/>
    <p:sldId id="287" r:id="rId25"/>
    <p:sldId id="288" r:id="rId26"/>
    <p:sldId id="289" r:id="rId27"/>
    <p:sldId id="291" r:id="rId28"/>
    <p:sldId id="293" r:id="rId29"/>
    <p:sldId id="294" r:id="rId30"/>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9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9" autoAdjust="0"/>
    <p:restoredTop sz="93323" autoAdjust="0"/>
  </p:normalViewPr>
  <p:slideViewPr>
    <p:cSldViewPr snapToGrid="0">
      <p:cViewPr varScale="1">
        <p:scale>
          <a:sx n="62" d="100"/>
          <a:sy n="62" d="100"/>
        </p:scale>
        <p:origin x="132" y="66"/>
      </p:cViewPr>
      <p:guideLst>
        <p:guide orient="horz" pos="2160"/>
        <p:guide pos="2880"/>
      </p:guideLst>
    </p:cSldViewPr>
  </p:slideViewPr>
  <p:outlineViewPr>
    <p:cViewPr>
      <p:scale>
        <a:sx n="33" d="100"/>
        <a:sy n="33" d="100"/>
      </p:scale>
      <p:origin x="0" y="-576"/>
    </p:cViewPr>
  </p:outlineViewPr>
  <p:notesTextViewPr>
    <p:cViewPr>
      <p:scale>
        <a:sx n="100" d="100"/>
        <a:sy n="100" d="100"/>
      </p:scale>
      <p:origin x="0" y="0"/>
    </p:cViewPr>
  </p:notesTextViewPr>
  <p:sorterViewPr>
    <p:cViewPr>
      <p:scale>
        <a:sx n="100" d="100"/>
        <a:sy n="100" d="100"/>
      </p:scale>
      <p:origin x="0" y="-240"/>
    </p:cViewPr>
  </p:sorterViewPr>
  <p:notesViewPr>
    <p:cSldViewPr snapToGrid="0">
      <p:cViewPr varScale="1">
        <p:scale>
          <a:sx n="62" d="100"/>
          <a:sy n="62" d="100"/>
        </p:scale>
        <p:origin x="2016"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日期版面配置區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7ED2E2BB-F0EF-486F-9FF0-2C8D08992C92}" type="datetimeFigureOut">
              <a:rPr lang="en-US" smtClean="0"/>
              <a:t>3/22/2022</a:t>
            </a:fld>
            <a:endParaRPr lang="en-US"/>
          </a:p>
        </p:txBody>
      </p:sp>
      <p:sp>
        <p:nvSpPr>
          <p:cNvPr id="4" name="頁尾版面配置區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5" name="投影片編號版面配置區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65A83BCE-B0EC-43BA-B577-1006CCF8DC11}" type="slidenum">
              <a:rPr lang="en-US" smtClean="0"/>
              <a:t>‹#›</a:t>
            </a:fld>
            <a:endParaRPr lang="en-US"/>
          </a:p>
        </p:txBody>
      </p:sp>
    </p:spTree>
    <p:extLst>
      <p:ext uri="{BB962C8B-B14F-4D97-AF65-F5344CB8AC3E}">
        <p14:creationId xmlns:p14="http://schemas.microsoft.com/office/powerpoint/2010/main" val="14630666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77B535EA-BC51-4506-9F1A-42E6ED1B649B}" type="datetimeFigureOut">
              <a:rPr lang="zh-TW" altLang="en-US" smtClean="0"/>
              <a:pPr/>
              <a:t>2022/3/22</a:t>
            </a:fld>
            <a:endParaRPr lang="zh-TW" altLang="en-US"/>
          </a:p>
        </p:txBody>
      </p:sp>
      <p:sp>
        <p:nvSpPr>
          <p:cNvPr id="4" name="投影片圖像版面配置區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33786F9-01EA-4DEB-A600-77CC4CED5B9D}"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533786F9-01EA-4DEB-A600-77CC4CED5B9D}" type="slidenum">
              <a:rPr lang="zh-TW" altLang="en-US" smtClean="0"/>
              <a:pPr/>
              <a:t>5</a:t>
            </a:fld>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dirty="0"/>
          </a:p>
        </p:txBody>
      </p:sp>
      <p:sp>
        <p:nvSpPr>
          <p:cNvPr id="4" name="投影片編號版面配置區 3"/>
          <p:cNvSpPr>
            <a:spLocks noGrp="1"/>
          </p:cNvSpPr>
          <p:nvPr>
            <p:ph type="sldNum" sz="quarter" idx="10"/>
          </p:nvPr>
        </p:nvSpPr>
        <p:spPr/>
        <p:txBody>
          <a:bodyPr/>
          <a:lstStyle/>
          <a:p>
            <a:fld id="{533786F9-01EA-4DEB-A600-77CC4CED5B9D}" type="slidenum">
              <a:rPr lang="zh-TW" altLang="en-US" smtClean="0"/>
              <a:pPr/>
              <a:t>6</a:t>
            </a:fld>
            <a:endParaRPr lang="zh-TW" altLang="en-US"/>
          </a:p>
        </p:txBody>
      </p:sp>
    </p:spTree>
    <p:extLst>
      <p:ext uri="{BB962C8B-B14F-4D97-AF65-F5344CB8AC3E}">
        <p14:creationId xmlns:p14="http://schemas.microsoft.com/office/powerpoint/2010/main" val="4026908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dirty="0"/>
          </a:p>
        </p:txBody>
      </p:sp>
      <p:sp>
        <p:nvSpPr>
          <p:cNvPr id="4" name="投影片編號版面配置區 3"/>
          <p:cNvSpPr>
            <a:spLocks noGrp="1"/>
          </p:cNvSpPr>
          <p:nvPr>
            <p:ph type="sldNum" sz="quarter" idx="10"/>
          </p:nvPr>
        </p:nvSpPr>
        <p:spPr/>
        <p:txBody>
          <a:bodyPr/>
          <a:lstStyle/>
          <a:p>
            <a:fld id="{533786F9-01EA-4DEB-A600-77CC4CED5B9D}" type="slidenum">
              <a:rPr lang="zh-TW" altLang="en-US" smtClean="0"/>
              <a:pPr/>
              <a:t>7</a:t>
            </a:fld>
            <a:endParaRPr lang="zh-TW" altLang="en-US"/>
          </a:p>
        </p:txBody>
      </p:sp>
    </p:spTree>
    <p:extLst>
      <p:ext uri="{BB962C8B-B14F-4D97-AF65-F5344CB8AC3E}">
        <p14:creationId xmlns:p14="http://schemas.microsoft.com/office/powerpoint/2010/main" val="1333943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lvl="0" fontAlgn="base"/>
            <a:r>
              <a:rPr lang="zh-TW" altLang="en-US" sz="1200" u="none" strike="noStrike" kern="1200" dirty="0">
                <a:solidFill>
                  <a:schemeClr val="tx1"/>
                </a:solidFill>
                <a:effectLst>
                  <a:outerShdw blurRad="50800" dist="38100" algn="tr" rotWithShape="0">
                    <a:prstClr val="black">
                      <a:alpha val="40000"/>
                    </a:prstClr>
                  </a:outerShdw>
                </a:effectLst>
                <a:latin typeface="+mn-lt"/>
                <a:ea typeface="+mn-ea"/>
                <a:cs typeface="+mn-cs"/>
              </a:rPr>
              <a:t>當雷射光源與壓克力平板面間的距離改變時，前述所觀察之現象如何隨之變化，並探究其變化的原因。</a:t>
            </a:r>
            <a:endParaRPr lang="en-US" sz="1200" u="none" strike="noStrike" kern="1200" dirty="0">
              <a:solidFill>
                <a:schemeClr val="tx1"/>
              </a:solidFill>
              <a:effectLst>
                <a:outerShdw blurRad="50800" dist="38100" algn="tr" rotWithShape="0">
                  <a:prstClr val="black">
                    <a:alpha val="40000"/>
                  </a:prstClr>
                </a:outerShdw>
              </a:effectLst>
              <a:latin typeface="+mn-lt"/>
              <a:ea typeface="+mn-ea"/>
              <a:cs typeface="+mn-cs"/>
            </a:endParaRPr>
          </a:p>
          <a:p>
            <a:pPr lvl="0" fontAlgn="base"/>
            <a:r>
              <a:rPr lang="zh-TW" altLang="en-US" sz="1200" u="none" strike="noStrike" kern="1200" dirty="0">
                <a:solidFill>
                  <a:schemeClr val="tx1"/>
                </a:solidFill>
                <a:effectLst>
                  <a:outerShdw blurRad="50800" dist="38100" algn="tr" rotWithShape="0">
                    <a:prstClr val="black">
                      <a:alpha val="40000"/>
                    </a:prstClr>
                  </a:outerShdw>
                </a:effectLst>
                <a:latin typeface="+mn-lt"/>
                <a:ea typeface="+mn-ea"/>
                <a:cs typeface="+mn-cs"/>
              </a:rPr>
              <a:t>改變雷射光的入射角度，紀錄所觀察得的結果如何變化，並解釋其原因。</a:t>
            </a:r>
            <a:endParaRPr lang="en-US" sz="1200" u="none" strike="noStrike" kern="1200" dirty="0">
              <a:solidFill>
                <a:schemeClr val="tx1"/>
              </a:solidFill>
              <a:effectLst>
                <a:outerShdw blurRad="50800" dist="38100" algn="tr" rotWithShape="0">
                  <a:prstClr val="black">
                    <a:alpha val="40000"/>
                  </a:prstClr>
                </a:outerShdw>
              </a:effectLst>
              <a:latin typeface="+mn-lt"/>
              <a:ea typeface="+mn-ea"/>
              <a:cs typeface="+mn-cs"/>
            </a:endParaRPr>
          </a:p>
          <a:p>
            <a:pPr lvl="0" fontAlgn="base"/>
            <a:r>
              <a:rPr lang="zh-TW" altLang="en-US" sz="1200" u="none" strike="noStrike" kern="1200" dirty="0">
                <a:solidFill>
                  <a:schemeClr val="tx1"/>
                </a:solidFill>
                <a:effectLst>
                  <a:outerShdw blurRad="50800" dist="38100" algn="tr" rotWithShape="0">
                    <a:prstClr val="black">
                      <a:alpha val="40000"/>
                    </a:prstClr>
                  </a:outerShdw>
                </a:effectLst>
                <a:latin typeface="+mn-lt"/>
                <a:ea typeface="+mn-ea"/>
                <a:cs typeface="+mn-cs"/>
              </a:rPr>
              <a:t>量測壓克力平板的厚度</a:t>
            </a:r>
            <a:r>
              <a:rPr lang="en-US" sz="1200" i="1" u="none" strike="noStrike" kern="1200" dirty="0">
                <a:solidFill>
                  <a:schemeClr val="tx1"/>
                </a:solidFill>
                <a:effectLst>
                  <a:outerShdw blurRad="50800" dist="38100" algn="tr" rotWithShape="0">
                    <a:prstClr val="black">
                      <a:alpha val="40000"/>
                    </a:prstClr>
                  </a:outerShdw>
                </a:effectLst>
                <a:latin typeface="+mn-lt"/>
                <a:ea typeface="+mn-ea"/>
                <a:cs typeface="+mn-cs"/>
              </a:rPr>
              <a:t>d</a:t>
            </a:r>
            <a:r>
              <a:rPr lang="zh-TW" altLang="en-US" sz="1200" u="none" strike="noStrike" kern="1200" dirty="0">
                <a:solidFill>
                  <a:schemeClr val="tx1"/>
                </a:solidFill>
                <a:effectLst>
                  <a:outerShdw blurRad="50800" dist="38100" algn="tr" rotWithShape="0">
                    <a:prstClr val="black">
                      <a:alpha val="40000"/>
                    </a:prstClr>
                  </a:outerShdw>
                </a:effectLst>
                <a:latin typeface="+mn-lt"/>
                <a:ea typeface="+mn-ea"/>
                <a:cs typeface="+mn-cs"/>
              </a:rPr>
              <a:t>與前述觀察所得之暗圈的半徑</a:t>
            </a:r>
            <a:r>
              <a:rPr lang="en-US" sz="1200" i="1" u="none" strike="noStrike" kern="1200" dirty="0">
                <a:solidFill>
                  <a:schemeClr val="tx1"/>
                </a:solidFill>
                <a:effectLst>
                  <a:outerShdw blurRad="50800" dist="38100" algn="tr" rotWithShape="0">
                    <a:prstClr val="black">
                      <a:alpha val="40000"/>
                    </a:prstClr>
                  </a:outerShdw>
                </a:effectLst>
                <a:latin typeface="+mn-lt"/>
                <a:ea typeface="+mn-ea"/>
                <a:cs typeface="+mn-cs"/>
              </a:rPr>
              <a:t>R</a:t>
            </a:r>
            <a:r>
              <a:rPr lang="zh-TW" altLang="en-US" sz="1200" u="none" strike="noStrike" kern="1200" dirty="0">
                <a:solidFill>
                  <a:schemeClr val="tx1"/>
                </a:solidFill>
                <a:effectLst>
                  <a:outerShdw blurRad="50800" dist="38100" algn="tr" rotWithShape="0">
                    <a:prstClr val="black">
                      <a:alpha val="40000"/>
                    </a:prstClr>
                  </a:outerShdw>
                </a:effectLst>
                <a:latin typeface="+mn-lt"/>
                <a:ea typeface="+mn-ea"/>
                <a:cs typeface="+mn-cs"/>
              </a:rPr>
              <a:t>，根據所得數據計算此壓克力材質的折射率。</a:t>
            </a:r>
            <a:endParaRPr lang="en-US" sz="1200" u="none" strike="noStrike" kern="1200" dirty="0">
              <a:solidFill>
                <a:schemeClr val="tx1"/>
              </a:solidFill>
              <a:effectLst>
                <a:outerShdw blurRad="50800" dist="38100" algn="tr" rotWithShape="0">
                  <a:prstClr val="black">
                    <a:alpha val="40000"/>
                  </a:prstClr>
                </a:outerShdw>
              </a:effectLst>
              <a:latin typeface="+mn-lt"/>
              <a:ea typeface="+mn-ea"/>
              <a:cs typeface="+mn-cs"/>
            </a:endParaRPr>
          </a:p>
          <a:p>
            <a:pPr lvl="0" fontAlgn="base"/>
            <a:r>
              <a:rPr lang="zh-TW" altLang="en-US" sz="1200" u="none" strike="noStrike" kern="1200" dirty="0">
                <a:solidFill>
                  <a:schemeClr val="tx1"/>
                </a:solidFill>
                <a:effectLst>
                  <a:outerShdw blurRad="50800" dist="38100" algn="tr" rotWithShape="0">
                    <a:prstClr val="black">
                      <a:alpha val="40000"/>
                    </a:prstClr>
                  </a:outerShdw>
                </a:effectLst>
                <a:latin typeface="+mn-lt"/>
                <a:ea typeface="+mn-ea"/>
                <a:cs typeface="+mn-cs"/>
              </a:rPr>
              <a:t>如圖</a:t>
            </a:r>
            <a:r>
              <a:rPr lang="en-US" sz="1200" u="none" strike="noStrike" kern="1200" dirty="0">
                <a:solidFill>
                  <a:schemeClr val="tx1"/>
                </a:solidFill>
                <a:effectLst>
                  <a:outerShdw blurRad="50800" dist="38100" algn="tr" rotWithShape="0">
                    <a:prstClr val="black">
                      <a:alpha val="40000"/>
                    </a:prstClr>
                  </a:outerShdw>
                </a:effectLst>
                <a:latin typeface="+mn-lt"/>
                <a:ea typeface="+mn-ea"/>
                <a:cs typeface="+mn-cs"/>
              </a:rPr>
              <a:t>3</a:t>
            </a:r>
            <a:r>
              <a:rPr lang="zh-TW" altLang="en-US" sz="1200" u="none" strike="noStrike" kern="1200" dirty="0">
                <a:solidFill>
                  <a:schemeClr val="tx1"/>
                </a:solidFill>
                <a:effectLst>
                  <a:outerShdw blurRad="50800" dist="38100" algn="tr" rotWithShape="0">
                    <a:prstClr val="black">
                      <a:alpha val="40000"/>
                    </a:prstClr>
                  </a:outerShdw>
                </a:effectLst>
                <a:latin typeface="+mn-lt"/>
                <a:ea typeface="+mn-ea"/>
                <a:cs typeface="+mn-cs"/>
              </a:rPr>
              <a:t>所示，讓雷射光從壓克力平板的側邊對準另一對側的側邊垂直入射進入壓克力板內，觀察並拍下光線進入壓克力板內所呈現的結果。</a:t>
            </a:r>
            <a:endParaRPr lang="en-US" sz="1200" u="none" strike="noStrike" kern="1200" dirty="0">
              <a:solidFill>
                <a:schemeClr val="tx1"/>
              </a:solidFill>
              <a:effectLst>
                <a:outerShdw blurRad="50800" dist="38100" algn="tr" rotWithShape="0">
                  <a:prstClr val="black">
                    <a:alpha val="40000"/>
                  </a:prstClr>
                </a:outerShdw>
              </a:effectLst>
              <a:latin typeface="+mn-lt"/>
              <a:ea typeface="+mn-ea"/>
              <a:cs typeface="+mn-cs"/>
            </a:endParaRPr>
          </a:p>
          <a:p>
            <a:endParaRPr lang="en-US" dirty="0"/>
          </a:p>
        </p:txBody>
      </p:sp>
      <p:sp>
        <p:nvSpPr>
          <p:cNvPr id="4" name="投影片編號版面配置區 3"/>
          <p:cNvSpPr>
            <a:spLocks noGrp="1"/>
          </p:cNvSpPr>
          <p:nvPr>
            <p:ph type="sldNum" sz="quarter" idx="10"/>
          </p:nvPr>
        </p:nvSpPr>
        <p:spPr/>
        <p:txBody>
          <a:bodyPr/>
          <a:lstStyle/>
          <a:p>
            <a:fld id="{533786F9-01EA-4DEB-A600-77CC4CED5B9D}" type="slidenum">
              <a:rPr lang="zh-TW" altLang="en-US" smtClean="0"/>
              <a:pPr/>
              <a:t>8</a:t>
            </a:fld>
            <a:endParaRPr lang="zh-TW" altLang="en-US"/>
          </a:p>
        </p:txBody>
      </p:sp>
    </p:spTree>
    <p:extLst>
      <p:ext uri="{BB962C8B-B14F-4D97-AF65-F5344CB8AC3E}">
        <p14:creationId xmlns:p14="http://schemas.microsoft.com/office/powerpoint/2010/main" val="1884558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lvl="0" fontAlgn="base"/>
            <a:r>
              <a:rPr lang="zh-TW" altLang="en-US" sz="1200" u="none" strike="noStrike" kern="1200" dirty="0">
                <a:solidFill>
                  <a:schemeClr val="tx1"/>
                </a:solidFill>
                <a:effectLst>
                  <a:outerShdw blurRad="50800" dist="38100" algn="tr" rotWithShape="0">
                    <a:prstClr val="black">
                      <a:alpha val="40000"/>
                    </a:prstClr>
                  </a:outerShdw>
                </a:effectLst>
                <a:latin typeface="+mn-lt"/>
                <a:ea typeface="+mn-ea"/>
                <a:cs typeface="+mn-cs"/>
              </a:rPr>
              <a:t>當雷射光源與壓克力平板面間的距離改變時，前述所觀察之現象如何隨之變化，並探究其變化的原因。</a:t>
            </a:r>
            <a:endParaRPr lang="en-US" sz="1200" u="none" strike="noStrike" kern="1200" dirty="0">
              <a:solidFill>
                <a:schemeClr val="tx1"/>
              </a:solidFill>
              <a:effectLst>
                <a:outerShdw blurRad="50800" dist="38100" algn="tr" rotWithShape="0">
                  <a:prstClr val="black">
                    <a:alpha val="40000"/>
                  </a:prstClr>
                </a:outerShdw>
              </a:effectLst>
              <a:latin typeface="+mn-lt"/>
              <a:ea typeface="+mn-ea"/>
              <a:cs typeface="+mn-cs"/>
            </a:endParaRPr>
          </a:p>
          <a:p>
            <a:pPr lvl="0" fontAlgn="base"/>
            <a:r>
              <a:rPr lang="zh-TW" altLang="en-US" sz="1200" u="none" strike="noStrike" kern="1200" dirty="0">
                <a:solidFill>
                  <a:schemeClr val="tx1"/>
                </a:solidFill>
                <a:effectLst>
                  <a:outerShdw blurRad="50800" dist="38100" algn="tr" rotWithShape="0">
                    <a:prstClr val="black">
                      <a:alpha val="40000"/>
                    </a:prstClr>
                  </a:outerShdw>
                </a:effectLst>
                <a:latin typeface="+mn-lt"/>
                <a:ea typeface="+mn-ea"/>
                <a:cs typeface="+mn-cs"/>
              </a:rPr>
              <a:t>改變雷射光的入射角度，紀錄所觀察得的結果如何變化，並解釋其原因。</a:t>
            </a:r>
            <a:endParaRPr lang="en-US" sz="1200" u="none" strike="noStrike" kern="1200" dirty="0">
              <a:solidFill>
                <a:schemeClr val="tx1"/>
              </a:solidFill>
              <a:effectLst>
                <a:outerShdw blurRad="50800" dist="38100" algn="tr" rotWithShape="0">
                  <a:prstClr val="black">
                    <a:alpha val="40000"/>
                  </a:prstClr>
                </a:outerShdw>
              </a:effectLst>
              <a:latin typeface="+mn-lt"/>
              <a:ea typeface="+mn-ea"/>
              <a:cs typeface="+mn-cs"/>
            </a:endParaRPr>
          </a:p>
          <a:p>
            <a:pPr lvl="0" fontAlgn="base"/>
            <a:r>
              <a:rPr lang="zh-TW" altLang="en-US" sz="1200" u="none" strike="noStrike" kern="1200" dirty="0">
                <a:solidFill>
                  <a:schemeClr val="tx1"/>
                </a:solidFill>
                <a:effectLst>
                  <a:outerShdw blurRad="50800" dist="38100" algn="tr" rotWithShape="0">
                    <a:prstClr val="black">
                      <a:alpha val="40000"/>
                    </a:prstClr>
                  </a:outerShdw>
                </a:effectLst>
                <a:latin typeface="+mn-lt"/>
                <a:ea typeface="+mn-ea"/>
                <a:cs typeface="+mn-cs"/>
              </a:rPr>
              <a:t>量測壓克力平板的厚度</a:t>
            </a:r>
            <a:r>
              <a:rPr lang="en-US" sz="1200" i="1" u="none" strike="noStrike" kern="1200" dirty="0">
                <a:solidFill>
                  <a:schemeClr val="tx1"/>
                </a:solidFill>
                <a:effectLst>
                  <a:outerShdw blurRad="50800" dist="38100" algn="tr" rotWithShape="0">
                    <a:prstClr val="black">
                      <a:alpha val="40000"/>
                    </a:prstClr>
                  </a:outerShdw>
                </a:effectLst>
                <a:latin typeface="+mn-lt"/>
                <a:ea typeface="+mn-ea"/>
                <a:cs typeface="+mn-cs"/>
              </a:rPr>
              <a:t>d</a:t>
            </a:r>
            <a:r>
              <a:rPr lang="zh-TW" altLang="en-US" sz="1200" u="none" strike="noStrike" kern="1200" dirty="0">
                <a:solidFill>
                  <a:schemeClr val="tx1"/>
                </a:solidFill>
                <a:effectLst>
                  <a:outerShdw blurRad="50800" dist="38100" algn="tr" rotWithShape="0">
                    <a:prstClr val="black">
                      <a:alpha val="40000"/>
                    </a:prstClr>
                  </a:outerShdw>
                </a:effectLst>
                <a:latin typeface="+mn-lt"/>
                <a:ea typeface="+mn-ea"/>
                <a:cs typeface="+mn-cs"/>
              </a:rPr>
              <a:t>與前述觀察所得之暗圈的半徑</a:t>
            </a:r>
            <a:r>
              <a:rPr lang="en-US" sz="1200" i="1" u="none" strike="noStrike" kern="1200" dirty="0">
                <a:solidFill>
                  <a:schemeClr val="tx1"/>
                </a:solidFill>
                <a:effectLst>
                  <a:outerShdw blurRad="50800" dist="38100" algn="tr" rotWithShape="0">
                    <a:prstClr val="black">
                      <a:alpha val="40000"/>
                    </a:prstClr>
                  </a:outerShdw>
                </a:effectLst>
                <a:latin typeface="+mn-lt"/>
                <a:ea typeface="+mn-ea"/>
                <a:cs typeface="+mn-cs"/>
              </a:rPr>
              <a:t>R</a:t>
            </a:r>
            <a:r>
              <a:rPr lang="zh-TW" altLang="en-US" sz="1200" u="none" strike="noStrike" kern="1200" dirty="0">
                <a:solidFill>
                  <a:schemeClr val="tx1"/>
                </a:solidFill>
                <a:effectLst>
                  <a:outerShdw blurRad="50800" dist="38100" algn="tr" rotWithShape="0">
                    <a:prstClr val="black">
                      <a:alpha val="40000"/>
                    </a:prstClr>
                  </a:outerShdw>
                </a:effectLst>
                <a:latin typeface="+mn-lt"/>
                <a:ea typeface="+mn-ea"/>
                <a:cs typeface="+mn-cs"/>
              </a:rPr>
              <a:t>，根據所得數據計算此壓克力材質的折射率。</a:t>
            </a:r>
            <a:endParaRPr lang="en-US" sz="1200" u="none" strike="noStrike" kern="1200" dirty="0">
              <a:solidFill>
                <a:schemeClr val="tx1"/>
              </a:solidFill>
              <a:effectLst>
                <a:outerShdw blurRad="50800" dist="38100" algn="tr" rotWithShape="0">
                  <a:prstClr val="black">
                    <a:alpha val="40000"/>
                  </a:prstClr>
                </a:outerShdw>
              </a:effectLst>
              <a:latin typeface="+mn-lt"/>
              <a:ea typeface="+mn-ea"/>
              <a:cs typeface="+mn-cs"/>
            </a:endParaRPr>
          </a:p>
          <a:p>
            <a:pPr lvl="0" fontAlgn="base"/>
            <a:r>
              <a:rPr lang="zh-TW" altLang="en-US" sz="1200" u="none" strike="noStrike" kern="1200" dirty="0">
                <a:solidFill>
                  <a:schemeClr val="tx1"/>
                </a:solidFill>
                <a:effectLst>
                  <a:outerShdw blurRad="50800" dist="38100" algn="tr" rotWithShape="0">
                    <a:prstClr val="black">
                      <a:alpha val="40000"/>
                    </a:prstClr>
                  </a:outerShdw>
                </a:effectLst>
                <a:latin typeface="+mn-lt"/>
                <a:ea typeface="+mn-ea"/>
                <a:cs typeface="+mn-cs"/>
              </a:rPr>
              <a:t>如圖</a:t>
            </a:r>
            <a:r>
              <a:rPr lang="en-US" sz="1200" u="none" strike="noStrike" kern="1200" dirty="0">
                <a:solidFill>
                  <a:schemeClr val="tx1"/>
                </a:solidFill>
                <a:effectLst>
                  <a:outerShdw blurRad="50800" dist="38100" algn="tr" rotWithShape="0">
                    <a:prstClr val="black">
                      <a:alpha val="40000"/>
                    </a:prstClr>
                  </a:outerShdw>
                </a:effectLst>
                <a:latin typeface="+mn-lt"/>
                <a:ea typeface="+mn-ea"/>
                <a:cs typeface="+mn-cs"/>
              </a:rPr>
              <a:t>3</a:t>
            </a:r>
            <a:r>
              <a:rPr lang="zh-TW" altLang="en-US" sz="1200" u="none" strike="noStrike" kern="1200" dirty="0">
                <a:solidFill>
                  <a:schemeClr val="tx1"/>
                </a:solidFill>
                <a:effectLst>
                  <a:outerShdw blurRad="50800" dist="38100" algn="tr" rotWithShape="0">
                    <a:prstClr val="black">
                      <a:alpha val="40000"/>
                    </a:prstClr>
                  </a:outerShdw>
                </a:effectLst>
                <a:latin typeface="+mn-lt"/>
                <a:ea typeface="+mn-ea"/>
                <a:cs typeface="+mn-cs"/>
              </a:rPr>
              <a:t>所示，讓雷射光從壓克力平板的側邊對準另一對側的側邊垂直入射進入壓克力板內，觀察並拍下光線進入壓克力板內所呈現的結果。</a:t>
            </a:r>
            <a:endParaRPr lang="en-US" sz="1200" u="none" strike="noStrike" kern="1200" dirty="0">
              <a:solidFill>
                <a:schemeClr val="tx1"/>
              </a:solidFill>
              <a:effectLst>
                <a:outerShdw blurRad="50800" dist="38100" algn="tr" rotWithShape="0">
                  <a:prstClr val="black">
                    <a:alpha val="40000"/>
                  </a:prstClr>
                </a:outerShdw>
              </a:effectLst>
              <a:latin typeface="+mn-lt"/>
              <a:ea typeface="+mn-ea"/>
              <a:cs typeface="+mn-cs"/>
            </a:endParaRPr>
          </a:p>
          <a:p>
            <a:endParaRPr lang="en-US" dirty="0"/>
          </a:p>
        </p:txBody>
      </p:sp>
      <p:sp>
        <p:nvSpPr>
          <p:cNvPr id="4" name="投影片編號版面配置區 3"/>
          <p:cNvSpPr>
            <a:spLocks noGrp="1"/>
          </p:cNvSpPr>
          <p:nvPr>
            <p:ph type="sldNum" sz="quarter" idx="10"/>
          </p:nvPr>
        </p:nvSpPr>
        <p:spPr/>
        <p:txBody>
          <a:bodyPr/>
          <a:lstStyle/>
          <a:p>
            <a:fld id="{533786F9-01EA-4DEB-A600-77CC4CED5B9D}" type="slidenum">
              <a:rPr lang="zh-TW" altLang="en-US" smtClean="0"/>
              <a:pPr/>
              <a:t>9</a:t>
            </a:fld>
            <a:endParaRPr lang="zh-TW" altLang="en-US"/>
          </a:p>
        </p:txBody>
      </p:sp>
    </p:spTree>
    <p:extLst>
      <p:ext uri="{BB962C8B-B14F-4D97-AF65-F5344CB8AC3E}">
        <p14:creationId xmlns:p14="http://schemas.microsoft.com/office/powerpoint/2010/main" val="33835835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dirty="0"/>
          </a:p>
        </p:txBody>
      </p:sp>
      <p:sp>
        <p:nvSpPr>
          <p:cNvPr id="4" name="投影片編號版面配置區 3"/>
          <p:cNvSpPr>
            <a:spLocks noGrp="1"/>
          </p:cNvSpPr>
          <p:nvPr>
            <p:ph type="sldNum" sz="quarter" idx="10"/>
          </p:nvPr>
        </p:nvSpPr>
        <p:spPr/>
        <p:txBody>
          <a:bodyPr/>
          <a:lstStyle/>
          <a:p>
            <a:fld id="{533786F9-01EA-4DEB-A600-77CC4CED5B9D}" type="slidenum">
              <a:rPr lang="zh-TW" altLang="en-US" smtClean="0"/>
              <a:pPr/>
              <a:t>19</a:t>
            </a:fld>
            <a:endParaRPr lang="zh-TW" altLang="en-US"/>
          </a:p>
        </p:txBody>
      </p:sp>
    </p:spTree>
    <p:extLst>
      <p:ext uri="{BB962C8B-B14F-4D97-AF65-F5344CB8AC3E}">
        <p14:creationId xmlns:p14="http://schemas.microsoft.com/office/powerpoint/2010/main" val="922311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533786F9-01EA-4DEB-A600-77CC4CED5B9D}" type="slidenum">
              <a:rPr lang="zh-TW" altLang="en-US" smtClean="0"/>
              <a:pPr/>
              <a:t>23</a:t>
            </a:fld>
            <a:endParaRPr lang="zh-TW" altLang="en-US"/>
          </a:p>
        </p:txBody>
      </p:sp>
    </p:spTree>
    <p:extLst>
      <p:ext uri="{BB962C8B-B14F-4D97-AF65-F5344CB8AC3E}">
        <p14:creationId xmlns:p14="http://schemas.microsoft.com/office/powerpoint/2010/main" val="1173050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533786F9-01EA-4DEB-A600-77CC4CED5B9D}" type="slidenum">
              <a:rPr lang="zh-TW" altLang="en-US" smtClean="0"/>
              <a:pPr/>
              <a:t>26</a:t>
            </a:fld>
            <a:endParaRPr lang="zh-TW" altLang="en-US"/>
          </a:p>
        </p:txBody>
      </p:sp>
    </p:spTree>
    <p:extLst>
      <p:ext uri="{BB962C8B-B14F-4D97-AF65-F5344CB8AC3E}">
        <p14:creationId xmlns:p14="http://schemas.microsoft.com/office/powerpoint/2010/main" val="2953728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10" name="Rectangle 6"/>
          <p:cNvSpPr/>
          <p:nvPr/>
        </p:nvSpPr>
        <p:spPr>
          <a:xfrm>
            <a:off x="0" y="6400800"/>
            <a:ext cx="9144001" cy="457200"/>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8"/>
          <p:cNvSpPr/>
          <p:nvPr/>
        </p:nvSpPr>
        <p:spPr>
          <a:xfrm>
            <a:off x="0" y="6334315"/>
            <a:ext cx="9144001" cy="65999"/>
          </a:xfrm>
          <a:prstGeom prst="rect">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zh-TW" altLang="en-US"/>
              <a:t>按一下以編輯母片標題樣式</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r">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TW" altLang="en-US"/>
              <a:t>按一下以編輯母片子標題樣式</a:t>
            </a:r>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 name="Rectangle 8"/>
          <p:cNvSpPr/>
          <p:nvPr/>
        </p:nvSpPr>
        <p:spPr>
          <a:xfrm flipV="1">
            <a:off x="0" y="186061"/>
            <a:ext cx="9144000" cy="54000"/>
          </a:xfrm>
          <a:prstGeom prst="rect">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矩形 12">
            <a:extLst>
              <a:ext uri="{FF2B5EF4-FFF2-40B4-BE49-F238E27FC236}">
                <a16:creationId xmlns:a16="http://schemas.microsoft.com/office/drawing/2014/main" id="{B54C457E-9130-4F40-A3FF-527106734BB4}"/>
              </a:ext>
            </a:extLst>
          </p:cNvPr>
          <p:cNvSpPr/>
          <p:nvPr/>
        </p:nvSpPr>
        <p:spPr>
          <a:xfrm>
            <a:off x="7752042" y="6505599"/>
            <a:ext cx="1401346" cy="307777"/>
          </a:xfrm>
          <a:prstGeom prst="rect">
            <a:avLst/>
          </a:prstGeom>
        </p:spPr>
        <p:txBody>
          <a:bodyPr wrap="none">
            <a:spAutoFit/>
          </a:bodyPr>
          <a:lstStyle/>
          <a:p>
            <a:r>
              <a:rPr lang="zh-TW" altLang="en-US" sz="1400" b="1" dirty="0">
                <a:solidFill>
                  <a:schemeClr val="bg1"/>
                </a:solidFill>
                <a:latin typeface="微軟正黑體" panose="020B0604030504040204" pitchFamily="34" charset="-120"/>
                <a:ea typeface="微軟正黑體" panose="020B0604030504040204" pitchFamily="34" charset="-120"/>
              </a:rPr>
              <a:t>  </a:t>
            </a:r>
            <a:r>
              <a:rPr lang="en-US" altLang="zh-TW" sz="1400" b="1" dirty="0">
                <a:solidFill>
                  <a:schemeClr val="bg1"/>
                </a:solidFill>
                <a:latin typeface="微軟正黑體" panose="020B0604030504040204" pitchFamily="34" charset="-120"/>
                <a:ea typeface="微軟正黑體" panose="020B0604030504040204" pitchFamily="34" charset="-120"/>
              </a:rPr>
              <a:t>FY Lee</a:t>
            </a:r>
            <a:r>
              <a:rPr lang="zh-TW" altLang="en-US" sz="1400" b="1" dirty="0">
                <a:solidFill>
                  <a:schemeClr val="bg1"/>
                </a:solidFill>
                <a:latin typeface="微軟正黑體" panose="020B0604030504040204" pitchFamily="34" charset="-120"/>
                <a:ea typeface="微軟正黑體" panose="020B0604030504040204" pitchFamily="34" charset="-120"/>
              </a:rPr>
              <a:t> </a:t>
            </a:r>
            <a:r>
              <a:rPr lang="en-US" altLang="zh-TW" sz="1400" b="1" dirty="0">
                <a:solidFill>
                  <a:schemeClr val="bg1"/>
                </a:solidFill>
                <a:latin typeface="微軟正黑體" panose="020B0604030504040204" pitchFamily="34" charset="-120"/>
                <a:ea typeface="微軟正黑體" panose="020B0604030504040204" pitchFamily="34" charset="-120"/>
              </a:rPr>
              <a:t>NTHU</a:t>
            </a:r>
            <a:endParaRPr lang="zh-TW" altLang="en-US" sz="1400" b="1" dirty="0">
              <a:solidFill>
                <a:schemeClr val="bg1"/>
              </a:solidFill>
              <a:latin typeface="微軟正黑體" panose="020B0604030504040204" pitchFamily="34" charset="-120"/>
              <a:ea typeface="微軟正黑體" panose="020B0604030504040204" pitchFamily="34" charset="-120"/>
            </a:endParaRPr>
          </a:p>
        </p:txBody>
      </p:sp>
      <p:sp>
        <p:nvSpPr>
          <p:cNvPr id="14" name="矩形 13">
            <a:extLst>
              <a:ext uri="{FF2B5EF4-FFF2-40B4-BE49-F238E27FC236}">
                <a16:creationId xmlns:a16="http://schemas.microsoft.com/office/drawing/2014/main" id="{C5106ADE-445B-4E4D-B3AA-2C65A2BFA8E6}"/>
              </a:ext>
            </a:extLst>
          </p:cNvPr>
          <p:cNvSpPr/>
          <p:nvPr/>
        </p:nvSpPr>
        <p:spPr>
          <a:xfrm>
            <a:off x="39744" y="6459786"/>
            <a:ext cx="3291286" cy="369332"/>
          </a:xfrm>
          <a:prstGeom prst="rect">
            <a:avLst/>
          </a:prstGeom>
        </p:spPr>
        <p:txBody>
          <a:bodyPr wrap="none">
            <a:spAutoFit/>
          </a:bodyPr>
          <a:lstStyle/>
          <a:p>
            <a:r>
              <a:rPr lang="zh-TW" altLang="en-US" b="1" dirty="0">
                <a:solidFill>
                  <a:schemeClr val="bg1"/>
                </a:solidFill>
                <a:latin typeface="微軟正黑體" panose="020B0604030504040204" pitchFamily="34" charset="-120"/>
                <a:ea typeface="微軟正黑體" panose="020B0604030504040204" pitchFamily="34" charset="-120"/>
              </a:rPr>
              <a:t>國立清華大學  普通物理實驗室</a:t>
            </a:r>
          </a:p>
        </p:txBody>
      </p:sp>
    </p:spTree>
    <p:extLst>
      <p:ext uri="{BB962C8B-B14F-4D97-AF65-F5344CB8AC3E}">
        <p14:creationId xmlns:p14="http://schemas.microsoft.com/office/powerpoint/2010/main" val="3610291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a:xfrm>
            <a:off x="712248" y="33089"/>
            <a:ext cx="5669494" cy="1057062"/>
          </a:xfrm>
        </p:spPr>
        <p:txBody>
          <a:bodyPr/>
          <a:lstStyle/>
          <a:p>
            <a:r>
              <a:rPr lang="zh-TW" altLang="en-US" dirty="0"/>
              <a:t>按一下以編輯母片標題樣式</a:t>
            </a:r>
            <a:endParaRPr lang="en-US" dirty="0"/>
          </a:p>
        </p:txBody>
      </p:sp>
      <p:sp>
        <p:nvSpPr>
          <p:cNvPr id="3" name="Vertical Text Placeholder 2"/>
          <p:cNvSpPr>
            <a:spLocks noGrp="1"/>
          </p:cNvSpPr>
          <p:nvPr>
            <p:ph type="body" orient="vert" idx="1"/>
          </p:nvPr>
        </p:nvSpPr>
        <p:spPr/>
        <p:txBody>
          <a:bodyPr vert="eaVert" lIns="45720" tIns="0" rIns="45720" bIns="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8878D95E-1F57-4265-A2ED-82801E131C86}" type="datetimeFigureOut">
              <a:rPr lang="zh-TW" altLang="en-US" smtClean="0"/>
              <a:pPr/>
              <a:t>2022/3/22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CC2A920D-E868-44D4-AEAD-E2AFB902A5D6}" type="slidenum">
              <a:rPr lang="zh-TW" altLang="en-US" smtClean="0"/>
              <a:pPr/>
              <a:t>‹#›</a:t>
            </a:fld>
            <a:endParaRPr lang="zh-TW" altLang="en-US"/>
          </a:p>
        </p:txBody>
      </p:sp>
    </p:spTree>
    <p:extLst>
      <p:ext uri="{BB962C8B-B14F-4D97-AF65-F5344CB8AC3E}">
        <p14:creationId xmlns:p14="http://schemas.microsoft.com/office/powerpoint/2010/main" val="1654957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9" name="Rectangle 6"/>
          <p:cNvSpPr/>
          <p:nvPr/>
        </p:nvSpPr>
        <p:spPr>
          <a:xfrm>
            <a:off x="0" y="6400800"/>
            <a:ext cx="9144001" cy="457200"/>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8"/>
          <p:cNvSpPr/>
          <p:nvPr/>
        </p:nvSpPr>
        <p:spPr>
          <a:xfrm>
            <a:off x="0" y="6334315"/>
            <a:ext cx="9144001" cy="65999"/>
          </a:xfrm>
          <a:prstGeom prst="rect">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8878D95E-1F57-4265-A2ED-82801E131C86}" type="datetimeFigureOut">
              <a:rPr lang="zh-TW" altLang="en-US" smtClean="0"/>
              <a:pPr/>
              <a:t>2022/3/22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CC2A920D-E868-44D4-AEAD-E2AFB902A5D6}" type="slidenum">
              <a:rPr lang="zh-TW" altLang="en-US" smtClean="0"/>
              <a:pPr/>
              <a:t>‹#›</a:t>
            </a:fld>
            <a:endParaRPr lang="zh-TW" altLang="en-US"/>
          </a:p>
        </p:txBody>
      </p:sp>
    </p:spTree>
    <p:extLst>
      <p:ext uri="{BB962C8B-B14F-4D97-AF65-F5344CB8AC3E}">
        <p14:creationId xmlns:p14="http://schemas.microsoft.com/office/powerpoint/2010/main" val="42045077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cSld name="1_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704088"/>
            <a:ext cx="8229600" cy="1143000"/>
          </a:xfrm>
        </p:spPr>
        <p:txBody>
          <a:bodyPr tIns="45720" anchor="b"/>
          <a:lstStyle>
            <a:lvl1pPr>
              <a:defRPr/>
            </a:lvl1pPr>
          </a:lstStyle>
          <a:p>
            <a:r>
              <a:rPr kumimoji="0" lang="zh-TW" altLang="en-US"/>
              <a:t>按一下以編輯母片標題樣式</a:t>
            </a:r>
            <a:endParaRPr kumimoji="0" lang="en-US"/>
          </a:p>
        </p:txBody>
      </p:sp>
      <p:sp>
        <p:nvSpPr>
          <p:cNvPr id="3" name="文字版面配置區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a:t>編輯母片文字樣式</a:t>
            </a:r>
          </a:p>
        </p:txBody>
      </p:sp>
      <p:sp>
        <p:nvSpPr>
          <p:cNvPr id="4" name="文字版面配置區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a:t>編輯母片文字樣式</a:t>
            </a:r>
          </a:p>
        </p:txBody>
      </p:sp>
      <p:sp>
        <p:nvSpPr>
          <p:cNvPr id="5" name="內容版面配置區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TW" altLang="en-US"/>
              <a:t>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6" name="內容版面配置區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TW" altLang="en-US"/>
              <a:t>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7" name="日期版面配置區 6"/>
          <p:cNvSpPr>
            <a:spLocks noGrp="1"/>
          </p:cNvSpPr>
          <p:nvPr>
            <p:ph type="dt" sz="half" idx="10"/>
          </p:nvPr>
        </p:nvSpPr>
        <p:spPr/>
        <p:txBody>
          <a:bodyPr/>
          <a:lstStyle/>
          <a:p>
            <a:fld id="{8878D95E-1F57-4265-A2ED-82801E131C86}" type="datetimeFigureOut">
              <a:rPr lang="zh-TW" altLang="en-US" smtClean="0"/>
              <a:pPr/>
              <a:t>2022/3/22</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CC2A920D-E868-44D4-AEAD-E2AFB902A5D6}" type="slidenum">
              <a:rPr lang="zh-TW" altLang="en-US" smtClean="0"/>
              <a:pPr/>
              <a:t>‹#›</a:t>
            </a:fld>
            <a:endParaRPr lang="zh-TW" altLang="en-US"/>
          </a:p>
        </p:txBody>
      </p:sp>
    </p:spTree>
    <p:extLst>
      <p:ext uri="{BB962C8B-B14F-4D97-AF65-F5344CB8AC3E}">
        <p14:creationId xmlns:p14="http://schemas.microsoft.com/office/powerpoint/2010/main" val="3020695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a:xfrm>
            <a:off x="151773" y="143093"/>
            <a:ext cx="3067228" cy="617901"/>
          </a:xfrm>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8878D95E-1F57-4265-A2ED-82801E131C86}" type="datetimeFigureOut">
              <a:rPr lang="zh-TW" altLang="en-US" smtClean="0"/>
              <a:pPr/>
              <a:t>2022/3/22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CC2A920D-E868-44D4-AEAD-E2AFB902A5D6}" type="slidenum">
              <a:rPr lang="zh-TW" altLang="en-US" smtClean="0"/>
              <a:pPr/>
              <a:t>‹#›</a:t>
            </a:fld>
            <a:endParaRPr lang="zh-TW" altLang="en-US"/>
          </a:p>
        </p:txBody>
      </p:sp>
    </p:spTree>
    <p:extLst>
      <p:ext uri="{BB962C8B-B14F-4D97-AF65-F5344CB8AC3E}">
        <p14:creationId xmlns:p14="http://schemas.microsoft.com/office/powerpoint/2010/main" val="1491122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Pr>
        <a:solidFill>
          <a:schemeClr val="bg1"/>
        </a:solidFill>
        <a:effectLst/>
      </p:bgPr>
    </p:bg>
    <p:spTree>
      <p:nvGrpSpPr>
        <p:cNvPr id="1" name=""/>
        <p:cNvGrpSpPr/>
        <p:nvPr/>
      </p:nvGrpSpPr>
      <p:grpSpPr>
        <a:xfrm>
          <a:off x="0" y="0"/>
          <a:ext cx="0" cy="0"/>
          <a:chOff x="0" y="0"/>
          <a:chExt cx="0" cy="0"/>
        </a:xfrm>
      </p:grpSpPr>
      <p:sp>
        <p:nvSpPr>
          <p:cNvPr id="10" name="Rectangle 6"/>
          <p:cNvSpPr/>
          <p:nvPr/>
        </p:nvSpPr>
        <p:spPr>
          <a:xfrm>
            <a:off x="0" y="6400800"/>
            <a:ext cx="9144001" cy="457200"/>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8"/>
          <p:cNvSpPr/>
          <p:nvPr/>
        </p:nvSpPr>
        <p:spPr>
          <a:xfrm>
            <a:off x="0" y="6334315"/>
            <a:ext cx="9144001" cy="65999"/>
          </a:xfrm>
          <a:prstGeom prst="rect">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1">
                <a:solidFill>
                  <a:schemeClr val="tx1">
                    <a:lumMod val="85000"/>
                    <a:lumOff val="15000"/>
                  </a:schemeClr>
                </a:solidFill>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lgn="r">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8878D95E-1F57-4265-A2ED-82801E131C86}" type="datetimeFigureOut">
              <a:rPr lang="zh-TW" altLang="en-US" smtClean="0"/>
              <a:pPr/>
              <a:t>2022/3/22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CC2A920D-E868-44D4-AEAD-E2AFB902A5D6}" type="slidenum">
              <a:rPr lang="zh-TW" altLang="en-US" smtClean="0"/>
              <a:pPr/>
              <a:t>‹#›</a:t>
            </a:fld>
            <a:endParaRPr lang="zh-TW"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396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兩項物件">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845734"/>
            <a:ext cx="3703320" cy="402336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8878D95E-1F57-4265-A2ED-82801E131C86}" type="datetimeFigureOut">
              <a:rPr lang="zh-TW" altLang="en-US" smtClean="0"/>
              <a:pPr/>
              <a:t>2022/3/22</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CC2A920D-E868-44D4-AEAD-E2AFB902A5D6}" type="slidenum">
              <a:rPr lang="zh-TW" altLang="en-US" smtClean="0"/>
              <a:pPr/>
              <a:t>‹#›</a:t>
            </a:fld>
            <a:endParaRPr lang="zh-TW" altLang="en-US"/>
          </a:p>
        </p:txBody>
      </p:sp>
      <p:sp>
        <p:nvSpPr>
          <p:cNvPr id="10" name="Title Placeholder 1"/>
          <p:cNvSpPr txBox="1">
            <a:spLocks/>
          </p:cNvSpPr>
          <p:nvPr/>
        </p:nvSpPr>
        <p:spPr>
          <a:xfrm>
            <a:off x="131901" y="46128"/>
            <a:ext cx="3067228" cy="1013912"/>
          </a:xfrm>
          <a:prstGeom prst="rect">
            <a:avLst/>
          </a:prstGeom>
        </p:spPr>
        <p:txBody>
          <a:bodyPr vert="horz" lIns="91440" tIns="45720" rIns="91440" bIns="45720" rtlCol="0" anchor="ctr" anchorCtr="0">
            <a:normAutofit lnSpcReduction="10000"/>
          </a:bodyPr>
          <a:lstStyle>
            <a:lvl1pPr algn="l" defTabSz="914400" rtl="0" eaLnBrk="1" latinLnBrk="0" hangingPunct="1">
              <a:lnSpc>
                <a:spcPct val="85000"/>
              </a:lnSpc>
              <a:spcBef>
                <a:spcPct val="0"/>
              </a:spcBef>
              <a:buNone/>
              <a:defRPr sz="3600" b="1" kern="1200" spc="-50" baseline="0">
                <a:solidFill>
                  <a:schemeClr val="bg1"/>
                </a:solidFill>
                <a:latin typeface="微軟正黑體" panose="020B0604030504040204" pitchFamily="34" charset="-120"/>
                <a:ea typeface="微軟正黑體" panose="020B0604030504040204" pitchFamily="34" charset="-120"/>
                <a:cs typeface="+mj-cs"/>
              </a:defRPr>
            </a:lvl1pPr>
          </a:lstStyle>
          <a:p>
            <a:r>
              <a:rPr lang="zh-TW" altLang="en-US" dirty="0"/>
              <a:t>按一下以編輯母片標題樣式</a:t>
            </a:r>
            <a:endParaRPr lang="en-US" dirty="0"/>
          </a:p>
        </p:txBody>
      </p:sp>
    </p:spTree>
    <p:extLst>
      <p:ext uri="{BB962C8B-B14F-4D97-AF65-F5344CB8AC3E}">
        <p14:creationId xmlns:p14="http://schemas.microsoft.com/office/powerpoint/2010/main" val="3276006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對">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822960" y="2582334"/>
            <a:ext cx="3703320" cy="328676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4663440" y="2582334"/>
            <a:ext cx="3703320" cy="328676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8878D95E-1F57-4265-A2ED-82801E131C86}" type="datetimeFigureOut">
              <a:rPr lang="zh-TW" altLang="en-US" smtClean="0"/>
              <a:pPr/>
              <a:t>2022/3/22</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CC2A920D-E868-44D4-AEAD-E2AFB902A5D6}" type="slidenum">
              <a:rPr lang="zh-TW" altLang="en-US" smtClean="0"/>
              <a:pPr/>
              <a:t>‹#›</a:t>
            </a:fld>
            <a:endParaRPr lang="zh-TW" altLang="en-US"/>
          </a:p>
        </p:txBody>
      </p:sp>
      <p:sp>
        <p:nvSpPr>
          <p:cNvPr id="11" name="Title Placeholder 1"/>
          <p:cNvSpPr txBox="1">
            <a:spLocks/>
          </p:cNvSpPr>
          <p:nvPr/>
        </p:nvSpPr>
        <p:spPr>
          <a:xfrm>
            <a:off x="131901" y="46128"/>
            <a:ext cx="3067228" cy="1013912"/>
          </a:xfrm>
          <a:prstGeom prst="rect">
            <a:avLst/>
          </a:prstGeom>
        </p:spPr>
        <p:txBody>
          <a:bodyPr vert="horz" lIns="91440" tIns="45720" rIns="91440" bIns="45720" rtlCol="0" anchor="ctr" anchorCtr="0">
            <a:normAutofit lnSpcReduction="10000"/>
          </a:bodyPr>
          <a:lstStyle>
            <a:lvl1pPr algn="l" defTabSz="914400" rtl="0" eaLnBrk="1" latinLnBrk="0" hangingPunct="1">
              <a:lnSpc>
                <a:spcPct val="85000"/>
              </a:lnSpc>
              <a:spcBef>
                <a:spcPct val="0"/>
              </a:spcBef>
              <a:buNone/>
              <a:defRPr sz="3600" b="1" kern="1200" spc="-50" baseline="0">
                <a:solidFill>
                  <a:schemeClr val="bg1"/>
                </a:solidFill>
                <a:latin typeface="微軟正黑體" panose="020B0604030504040204" pitchFamily="34" charset="-120"/>
                <a:ea typeface="微軟正黑體" panose="020B0604030504040204" pitchFamily="34" charset="-120"/>
                <a:cs typeface="+mj-cs"/>
              </a:defRPr>
            </a:lvl1pPr>
          </a:lstStyle>
          <a:p>
            <a:r>
              <a:rPr lang="zh-TW" altLang="en-US" dirty="0"/>
              <a:t>按一下以編輯母片標題樣式</a:t>
            </a:r>
            <a:endParaRPr lang="en-US" dirty="0"/>
          </a:p>
        </p:txBody>
      </p:sp>
    </p:spTree>
    <p:extLst>
      <p:ext uri="{BB962C8B-B14F-4D97-AF65-F5344CB8AC3E}">
        <p14:creationId xmlns:p14="http://schemas.microsoft.com/office/powerpoint/2010/main" val="1802259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a:xfrm>
            <a:off x="376624" y="33089"/>
            <a:ext cx="6229969" cy="866321"/>
          </a:xfrm>
        </p:spPr>
        <p:txBody>
          <a:bodyPr/>
          <a:lstStyle>
            <a:lvl1pPr>
              <a:defRPr>
                <a:solidFill>
                  <a:schemeClr val="bg1"/>
                </a:solidFill>
              </a:defRPr>
            </a:lvl1pPr>
          </a:lstStyle>
          <a:p>
            <a:r>
              <a:rPr lang="zh-TW" altLang="en-US" dirty="0"/>
              <a:t>按一下以編輯母片標題樣式</a:t>
            </a:r>
            <a:endParaRPr lang="en-US" dirty="0"/>
          </a:p>
        </p:txBody>
      </p:sp>
      <p:sp>
        <p:nvSpPr>
          <p:cNvPr id="3" name="Date Placeholder 2"/>
          <p:cNvSpPr>
            <a:spLocks noGrp="1"/>
          </p:cNvSpPr>
          <p:nvPr>
            <p:ph type="dt" sz="half" idx="10"/>
          </p:nvPr>
        </p:nvSpPr>
        <p:spPr/>
        <p:txBody>
          <a:bodyPr/>
          <a:lstStyle/>
          <a:p>
            <a:fld id="{8878D95E-1F57-4265-A2ED-82801E131C86}" type="datetimeFigureOut">
              <a:rPr lang="zh-TW" altLang="en-US" smtClean="0"/>
              <a:pPr/>
              <a:t>2022/3/22</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CC2A920D-E868-44D4-AEAD-E2AFB902A5D6}" type="slidenum">
              <a:rPr lang="zh-TW" altLang="en-US" smtClean="0"/>
              <a:pPr/>
              <a:t>‹#›</a:t>
            </a:fld>
            <a:endParaRPr lang="zh-TW" altLang="en-US"/>
          </a:p>
        </p:txBody>
      </p:sp>
    </p:spTree>
    <p:extLst>
      <p:ext uri="{BB962C8B-B14F-4D97-AF65-F5344CB8AC3E}">
        <p14:creationId xmlns:p14="http://schemas.microsoft.com/office/powerpoint/2010/main" val="4135436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10" name="Rectangle 6"/>
          <p:cNvSpPr/>
          <p:nvPr/>
        </p:nvSpPr>
        <p:spPr>
          <a:xfrm>
            <a:off x="0" y="6400800"/>
            <a:ext cx="9144001" cy="457200"/>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8"/>
          <p:cNvSpPr/>
          <p:nvPr/>
        </p:nvSpPr>
        <p:spPr>
          <a:xfrm>
            <a:off x="0" y="6334315"/>
            <a:ext cx="9144001" cy="65999"/>
          </a:xfrm>
          <a:prstGeom prst="rect">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878D95E-1F57-4265-A2ED-82801E131C86}" type="datetimeFigureOut">
              <a:rPr lang="zh-TW" altLang="en-US" smtClean="0"/>
              <a:pPr/>
              <a:t>2022/3/22</a:t>
            </a:fld>
            <a:endParaRPr lang="zh-TW"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zh-TW" altLang="en-US"/>
          </a:p>
        </p:txBody>
      </p:sp>
      <p:sp>
        <p:nvSpPr>
          <p:cNvPr id="9" name="Slide Number Placeholder 8"/>
          <p:cNvSpPr>
            <a:spLocks noGrp="1"/>
          </p:cNvSpPr>
          <p:nvPr>
            <p:ph type="sldNum" sz="quarter" idx="12"/>
          </p:nvPr>
        </p:nvSpPr>
        <p:spPr/>
        <p:txBody>
          <a:bodyPr/>
          <a:lstStyle/>
          <a:p>
            <a:fld id="{CC2A920D-E868-44D4-AEAD-E2AFB902A5D6}" type="slidenum">
              <a:rPr lang="zh-TW" altLang="en-US" smtClean="0"/>
              <a:pPr/>
              <a:t>‹#›</a:t>
            </a:fld>
            <a:endParaRPr lang="zh-TW" altLang="en-US"/>
          </a:p>
        </p:txBody>
      </p:sp>
    </p:spTree>
    <p:extLst>
      <p:ext uri="{BB962C8B-B14F-4D97-AF65-F5344CB8AC3E}">
        <p14:creationId xmlns:p14="http://schemas.microsoft.com/office/powerpoint/2010/main" val="3519946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zh-TW" altLang="en-US"/>
              <a:t>按一下以編輯母片標題樣式</a:t>
            </a:r>
            <a:endParaRPr lang="en-US" dirty="0"/>
          </a:p>
        </p:txBody>
      </p:sp>
      <p:sp>
        <p:nvSpPr>
          <p:cNvPr id="3" name="Content Placeholder 2"/>
          <p:cNvSpPr>
            <a:spLocks noGrp="1"/>
          </p:cNvSpPr>
          <p:nvPr>
            <p:ph idx="1"/>
          </p:nvPr>
        </p:nvSpPr>
        <p:spPr>
          <a:xfrm>
            <a:off x="3460237" y="731520"/>
            <a:ext cx="5009393" cy="5257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8878D95E-1F57-4265-A2ED-82801E131C86}" type="datetimeFigureOut">
              <a:rPr lang="zh-TW" altLang="en-US" smtClean="0"/>
              <a:pPr/>
              <a:t>2022/3/22</a:t>
            </a:fld>
            <a:endParaRPr lang="zh-TW" altLang="en-US"/>
          </a:p>
        </p:txBody>
      </p:sp>
      <p:sp>
        <p:nvSpPr>
          <p:cNvPr id="6" name="Footer Placeholder 5"/>
          <p:cNvSpPr>
            <a:spLocks noGrp="1"/>
          </p:cNvSpPr>
          <p:nvPr>
            <p:ph type="ftr" sz="quarter" idx="11"/>
          </p:nvPr>
        </p:nvSpPr>
        <p:spPr>
          <a:xfrm>
            <a:off x="3600450" y="6459786"/>
            <a:ext cx="3486150" cy="365125"/>
          </a:xfrm>
        </p:spPr>
        <p:txBody>
          <a:bodyPr/>
          <a:lstStyle>
            <a:lvl1pPr algn="ctr">
              <a:defRPr>
                <a:solidFill>
                  <a:srgbClr val="7030A0"/>
                </a:solidFill>
              </a:defRPr>
            </a:lvl1pPr>
          </a:lstStyle>
          <a:p>
            <a:endParaRPr lang="zh-TW"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C2A920D-E868-44D4-AEAD-E2AFB902A5D6}" type="slidenum">
              <a:rPr lang="zh-TW" altLang="en-US" smtClean="0"/>
              <a:pPr/>
              <a:t>‹#›</a:t>
            </a:fld>
            <a:endParaRPr lang="zh-TW" altLang="en-US"/>
          </a:p>
        </p:txBody>
      </p:sp>
    </p:spTree>
    <p:extLst>
      <p:ext uri="{BB962C8B-B14F-4D97-AF65-F5344CB8AC3E}">
        <p14:creationId xmlns:p14="http://schemas.microsoft.com/office/powerpoint/2010/main" val="3259184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p:txBody>
          <a:bodyPr/>
          <a:lstStyle/>
          <a:p>
            <a:fld id="{8878D95E-1F57-4265-A2ED-82801E131C86}" type="datetimeFigureOut">
              <a:rPr lang="zh-TW" altLang="en-US" smtClean="0"/>
              <a:pPr/>
              <a:t>2022/3/22</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CC2A920D-E868-44D4-AEAD-E2AFB902A5D6}" type="slidenum">
              <a:rPr lang="zh-TW" altLang="en-US" smtClean="0"/>
              <a:pPr/>
              <a:t>‹#›</a:t>
            </a:fld>
            <a:endParaRPr lang="zh-TW" altLang="en-US"/>
          </a:p>
        </p:txBody>
      </p:sp>
    </p:spTree>
    <p:extLst>
      <p:ext uri="{BB962C8B-B14F-4D97-AF65-F5344CB8AC3E}">
        <p14:creationId xmlns:p14="http://schemas.microsoft.com/office/powerpoint/2010/main" val="2801226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8"/>
          <p:cNvSpPr/>
          <p:nvPr/>
        </p:nvSpPr>
        <p:spPr>
          <a:xfrm flipV="1">
            <a:off x="3199129" y="186063"/>
            <a:ext cx="5944871" cy="53423"/>
          </a:xfrm>
          <a:prstGeom prst="rect">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6"/>
          <p:cNvSpPr/>
          <p:nvPr/>
        </p:nvSpPr>
        <p:spPr>
          <a:xfrm>
            <a:off x="0" y="0"/>
            <a:ext cx="9144000" cy="900000"/>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0" y="6400800"/>
            <a:ext cx="9144001" cy="457200"/>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83029" y="1090151"/>
            <a:ext cx="8534400" cy="5027620"/>
          </a:xfrm>
          <a:prstGeom prst="rect">
            <a:avLst/>
          </a:prstGeom>
        </p:spPr>
        <p:txBody>
          <a:bodyPr vert="horz" lIns="0" tIns="45720" rIns="0" bIns="45720" rtlCol="0">
            <a:normAutofit/>
          </a:body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8878D95E-1F57-4265-A2ED-82801E131C86}" type="datetimeFigureOut">
              <a:rPr lang="zh-TW" altLang="en-US" smtClean="0"/>
              <a:pPr/>
              <a:t>2022/3/22</a:t>
            </a:fld>
            <a:endParaRPr lang="zh-TW" altLang="en-US"/>
          </a:p>
        </p:txBody>
      </p:sp>
      <p:sp>
        <p:nvSpPr>
          <p:cNvPr id="2" name="Title Placeholder 1"/>
          <p:cNvSpPr>
            <a:spLocks noGrp="1"/>
          </p:cNvSpPr>
          <p:nvPr>
            <p:ph type="title"/>
          </p:nvPr>
        </p:nvSpPr>
        <p:spPr>
          <a:xfrm>
            <a:off x="151773" y="143093"/>
            <a:ext cx="3067228" cy="617901"/>
          </a:xfrm>
          <a:prstGeom prst="rect">
            <a:avLst/>
          </a:prstGeom>
        </p:spPr>
        <p:txBody>
          <a:bodyPr vert="horz" lIns="91440" tIns="45720" rIns="91440" bIns="45720" rtlCol="0" anchor="ctr" anchorCtr="0">
            <a:normAutofit/>
          </a:bodyPr>
          <a:lstStyle/>
          <a:p>
            <a:r>
              <a:rPr lang="zh-TW" altLang="en-US" dirty="0"/>
              <a:t>按一下以編輯</a:t>
            </a:r>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1800" cap="all" baseline="0">
                <a:solidFill>
                  <a:srgbClr val="FFFFFF"/>
                </a:solidFill>
                <a:latin typeface="微軟正黑體" panose="020B0604030504040204" pitchFamily="34" charset="-120"/>
                <a:ea typeface="微軟正黑體" panose="020B0604030504040204" pitchFamily="34" charset="-120"/>
              </a:defRPr>
            </a:lvl1pPr>
          </a:lstStyle>
          <a:p>
            <a:endParaRPr lang="zh-TW" alt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CC2A920D-E868-44D4-AEAD-E2AFB902A5D6}" type="slidenum">
              <a:rPr lang="zh-TW" altLang="en-US" smtClean="0"/>
              <a:pPr/>
              <a:t>‹#›</a:t>
            </a:fld>
            <a:endParaRPr lang="zh-TW" altLang="en-US"/>
          </a:p>
        </p:txBody>
      </p:sp>
      <p:sp>
        <p:nvSpPr>
          <p:cNvPr id="8" name="矩形 7"/>
          <p:cNvSpPr/>
          <p:nvPr/>
        </p:nvSpPr>
        <p:spPr>
          <a:xfrm>
            <a:off x="39744" y="6459786"/>
            <a:ext cx="3291286" cy="369332"/>
          </a:xfrm>
          <a:prstGeom prst="rect">
            <a:avLst/>
          </a:prstGeom>
        </p:spPr>
        <p:txBody>
          <a:bodyPr wrap="none">
            <a:spAutoFit/>
          </a:bodyPr>
          <a:lstStyle/>
          <a:p>
            <a:r>
              <a:rPr lang="zh-TW" altLang="en-US" b="1" dirty="0">
                <a:solidFill>
                  <a:schemeClr val="bg1"/>
                </a:solidFill>
                <a:latin typeface="微軟正黑體" panose="020B0604030504040204" pitchFamily="34" charset="-120"/>
                <a:ea typeface="微軟正黑體" panose="020B0604030504040204" pitchFamily="34" charset="-120"/>
              </a:rPr>
              <a:t>國立清華大學  普通物理實驗室</a:t>
            </a:r>
          </a:p>
        </p:txBody>
      </p:sp>
      <p:sp>
        <p:nvSpPr>
          <p:cNvPr id="12" name="矩形 11"/>
          <p:cNvSpPr/>
          <p:nvPr/>
        </p:nvSpPr>
        <p:spPr>
          <a:xfrm>
            <a:off x="7752042" y="6505599"/>
            <a:ext cx="1401346" cy="307777"/>
          </a:xfrm>
          <a:prstGeom prst="rect">
            <a:avLst/>
          </a:prstGeom>
        </p:spPr>
        <p:txBody>
          <a:bodyPr wrap="none">
            <a:spAutoFit/>
          </a:bodyPr>
          <a:lstStyle/>
          <a:p>
            <a:r>
              <a:rPr lang="zh-TW" altLang="en-US" sz="1400" b="1" dirty="0">
                <a:solidFill>
                  <a:schemeClr val="bg1"/>
                </a:solidFill>
                <a:latin typeface="微軟正黑體" panose="020B0604030504040204" pitchFamily="34" charset="-120"/>
                <a:ea typeface="微軟正黑體" panose="020B0604030504040204" pitchFamily="34" charset="-120"/>
              </a:rPr>
              <a:t>  </a:t>
            </a:r>
            <a:r>
              <a:rPr lang="en-US" altLang="zh-TW" sz="1400" b="1" dirty="0">
                <a:solidFill>
                  <a:schemeClr val="bg1"/>
                </a:solidFill>
                <a:latin typeface="微軟正黑體" panose="020B0604030504040204" pitchFamily="34" charset="-120"/>
                <a:ea typeface="微軟正黑體" panose="020B0604030504040204" pitchFamily="34" charset="-120"/>
              </a:rPr>
              <a:t>FY Lee</a:t>
            </a:r>
            <a:r>
              <a:rPr lang="zh-TW" altLang="en-US" sz="1400" b="1" dirty="0">
                <a:solidFill>
                  <a:schemeClr val="bg1"/>
                </a:solidFill>
                <a:latin typeface="微軟正黑體" panose="020B0604030504040204" pitchFamily="34" charset="-120"/>
                <a:ea typeface="微軟正黑體" panose="020B0604030504040204" pitchFamily="34" charset="-120"/>
              </a:rPr>
              <a:t> </a:t>
            </a:r>
            <a:r>
              <a:rPr lang="en-US" altLang="zh-TW" sz="1400" b="1" dirty="0">
                <a:solidFill>
                  <a:schemeClr val="bg1"/>
                </a:solidFill>
                <a:latin typeface="微軟正黑體" panose="020B0604030504040204" pitchFamily="34" charset="-120"/>
                <a:ea typeface="微軟正黑體" panose="020B0604030504040204" pitchFamily="34" charset="-120"/>
              </a:rPr>
              <a:t>NTHU</a:t>
            </a:r>
            <a:endParaRPr lang="zh-TW" altLang="en-US" sz="1400" b="1" dirty="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43279322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l" defTabSz="914400" rtl="0" eaLnBrk="1" latinLnBrk="0" hangingPunct="1">
        <a:lnSpc>
          <a:spcPct val="85000"/>
        </a:lnSpc>
        <a:spcBef>
          <a:spcPct val="0"/>
        </a:spcBef>
        <a:buNone/>
        <a:defRPr sz="3600" b="1" kern="1200" spc="-50" baseline="0">
          <a:solidFill>
            <a:schemeClr val="bg1"/>
          </a:solidFill>
          <a:latin typeface="微軟正黑體" panose="020B0604030504040204" pitchFamily="34" charset="-120"/>
          <a:ea typeface="微軟正黑體" panose="020B0604030504040204" pitchFamily="34" charset="-120"/>
          <a:cs typeface="+mj-cs"/>
        </a:defRPr>
      </a:lvl1pPr>
    </p:titleStyle>
    <p:bodyStyle>
      <a:lvl1pPr marL="358775" indent="-358775" algn="l" defTabSz="914400" rtl="0" eaLnBrk="1" latinLnBrk="0" hangingPunct="1">
        <a:lnSpc>
          <a:spcPct val="90000"/>
        </a:lnSpc>
        <a:spcBef>
          <a:spcPts val="1200"/>
        </a:spcBef>
        <a:spcAft>
          <a:spcPts val="200"/>
        </a:spcAft>
        <a:buClr>
          <a:srgbClr val="9966FF"/>
        </a:buClr>
        <a:buSzPct val="100000"/>
        <a:buFont typeface="Wingdings" panose="05000000000000000000" pitchFamily="2" charset="2"/>
        <a:buChar char="Ø"/>
        <a:defRPr sz="2400" b="1" kern="1200">
          <a:solidFill>
            <a:schemeClr val="tx1">
              <a:lumMod val="75000"/>
              <a:lumOff val="25000"/>
            </a:schemeClr>
          </a:solidFill>
          <a:latin typeface="微軟正黑體" panose="020B0604030504040204" pitchFamily="34" charset="-120"/>
          <a:ea typeface="微軟正黑體" panose="020B0604030504040204" pitchFamily="34" charset="-120"/>
          <a:cs typeface="+mn-cs"/>
        </a:defRPr>
      </a:lvl1pPr>
      <a:lvl2pPr marL="533400" indent="-333375" algn="l" defTabSz="914400" rtl="0" eaLnBrk="1" latinLnBrk="0" hangingPunct="1">
        <a:lnSpc>
          <a:spcPct val="90000"/>
        </a:lnSpc>
        <a:spcBef>
          <a:spcPts val="200"/>
        </a:spcBef>
        <a:spcAft>
          <a:spcPts val="400"/>
        </a:spcAft>
        <a:buClr>
          <a:srgbClr val="9966FF"/>
        </a:buClr>
        <a:buFont typeface="Wingdings" panose="05000000000000000000" pitchFamily="2" charset="2"/>
        <a:buChar char="p"/>
        <a:defRPr sz="2200" b="1" kern="1200">
          <a:solidFill>
            <a:schemeClr val="tx1">
              <a:lumMod val="75000"/>
              <a:lumOff val="25000"/>
            </a:schemeClr>
          </a:solidFill>
          <a:latin typeface="微軟正黑體" panose="020B0604030504040204" pitchFamily="34" charset="-120"/>
          <a:ea typeface="微軟正黑體" panose="020B0604030504040204" pitchFamily="34" charset="-120"/>
          <a:cs typeface="+mn-cs"/>
        </a:defRPr>
      </a:lvl2pPr>
      <a:lvl3pPr marL="566928" indent="-182880" algn="l" defTabSz="914400" rtl="0" eaLnBrk="1" latinLnBrk="0" hangingPunct="1">
        <a:lnSpc>
          <a:spcPct val="90000"/>
        </a:lnSpc>
        <a:spcBef>
          <a:spcPts val="200"/>
        </a:spcBef>
        <a:spcAft>
          <a:spcPts val="400"/>
        </a:spcAft>
        <a:buClr>
          <a:srgbClr val="9966FF"/>
        </a:buClr>
        <a:buFont typeface="Arial" panose="020B0604020202020204" pitchFamily="34" charset="0"/>
        <a:buChar char="•"/>
        <a:defRPr sz="2000" b="1" kern="1200">
          <a:solidFill>
            <a:schemeClr val="tx1">
              <a:lumMod val="75000"/>
              <a:lumOff val="25000"/>
            </a:schemeClr>
          </a:solidFill>
          <a:latin typeface="微軟正黑體" panose="020B0604030504040204" pitchFamily="34" charset="-120"/>
          <a:ea typeface="微軟正黑體" panose="020B0604030504040204" pitchFamily="34" charset="-120"/>
          <a:cs typeface="+mn-cs"/>
        </a:defRPr>
      </a:lvl3pPr>
      <a:lvl4pPr marL="749808" indent="-182880" algn="l" defTabSz="914400" rtl="0" eaLnBrk="1" latinLnBrk="0" hangingPunct="1">
        <a:lnSpc>
          <a:spcPct val="90000"/>
        </a:lnSpc>
        <a:spcBef>
          <a:spcPts val="200"/>
        </a:spcBef>
        <a:spcAft>
          <a:spcPts val="400"/>
        </a:spcAft>
        <a:buClr>
          <a:srgbClr val="9966FF"/>
        </a:buClr>
        <a:buFont typeface="Arial" panose="020B0604020202020204" pitchFamily="34" charset="0"/>
        <a:buChar char="•"/>
        <a:defRPr sz="2000" b="1" kern="1200">
          <a:solidFill>
            <a:schemeClr val="tx1">
              <a:lumMod val="75000"/>
              <a:lumOff val="25000"/>
            </a:schemeClr>
          </a:solidFill>
          <a:latin typeface="微軟正黑體" panose="020B0604030504040204" pitchFamily="34" charset="-120"/>
          <a:ea typeface="微軟正黑體" panose="020B0604030504040204" pitchFamily="34" charset="-120"/>
          <a:cs typeface="+mn-cs"/>
        </a:defRPr>
      </a:lvl4pPr>
      <a:lvl5pPr marL="932688" indent="-182880" algn="l" defTabSz="914400" rtl="0" eaLnBrk="1" latinLnBrk="0" hangingPunct="1">
        <a:lnSpc>
          <a:spcPct val="90000"/>
        </a:lnSpc>
        <a:spcBef>
          <a:spcPts val="200"/>
        </a:spcBef>
        <a:spcAft>
          <a:spcPts val="400"/>
        </a:spcAft>
        <a:buClr>
          <a:srgbClr val="9966FF"/>
        </a:buClr>
        <a:buFont typeface="Arial" panose="020B0604020202020204" pitchFamily="34" charset="0"/>
        <a:buChar char="•"/>
        <a:defRPr sz="2000" b="1" kern="1200">
          <a:solidFill>
            <a:schemeClr val="tx1">
              <a:lumMod val="75000"/>
              <a:lumOff val="25000"/>
            </a:schemeClr>
          </a:solidFill>
          <a:latin typeface="微軟正黑體" panose="020B0604030504040204" pitchFamily="34" charset="-120"/>
          <a:ea typeface="微軟正黑體" panose="020B0604030504040204" pitchFamily="34" charset="-120"/>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 Id="rId6" Type="http://schemas.microsoft.com/office/2007/relationships/hdphoto" Target="../media/hdphoto5.wdp"/><Relationship Id="rId5" Type="http://schemas.openxmlformats.org/officeDocument/2006/relationships/image" Target="../media/image17.png"/><Relationship Id="rId4" Type="http://schemas.microsoft.com/office/2007/relationships/hdphoto" Target="../media/hdphoto4.wdp"/></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gif"/><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gif"/></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8.png"/><Relationship Id="rId1" Type="http://schemas.openxmlformats.org/officeDocument/2006/relationships/slideLayout" Target="../slideLayouts/slideLayout7.xml"/><Relationship Id="rId5" Type="http://schemas.microsoft.com/office/2007/relationships/hdphoto" Target="../media/hdphoto7.wdp"/><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slide" Target="slide8.xml"/><Relationship Id="rId7" Type="http://schemas.openxmlformats.org/officeDocument/2006/relationships/slide" Target="slide23.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22.xml"/><Relationship Id="rId5" Type="http://schemas.openxmlformats.org/officeDocument/2006/relationships/slide" Target="slide18.xml"/><Relationship Id="rId4" Type="http://schemas.openxmlformats.org/officeDocument/2006/relationships/slide" Target="slide11.xml"/><Relationship Id="rId9"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gif"/><Relationship Id="rId1" Type="http://schemas.openxmlformats.org/officeDocument/2006/relationships/slideLayout" Target="../slideLayouts/slideLayout7.xml"/><Relationship Id="rId4" Type="http://schemas.openxmlformats.org/officeDocument/2006/relationships/image" Target="../media/image39.gif"/></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6.emf"/></Relationships>
</file>

<file path=ppt/slides/_rels/slide27.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www.phonearena.com/news/5-Android-camera-apps-that-can-shoot-raw-photos_id75010"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hyperlink" Target="http://www.atoptics.co.uk/" TargetMode="External"/><Relationship Id="rId1" Type="http://schemas.openxmlformats.org/officeDocument/2006/relationships/slideLayout" Target="../slideLayouts/slideLayout2.xml"/><Relationship Id="rId4" Type="http://schemas.microsoft.com/office/2007/relationships/hdphoto" Target="../media/hdphoto8.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microsoft.com/office/2007/relationships/hdphoto" Target="../media/hdphoto3.wdp"/><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420380" y="865640"/>
            <a:ext cx="7772400" cy="3178628"/>
          </a:xfrm>
        </p:spPr>
        <p:txBody>
          <a:bodyPr>
            <a:normAutofit fontScale="90000"/>
          </a:bodyPr>
          <a:lstStyle/>
          <a:p>
            <a:pPr algn="ctr"/>
            <a:r>
              <a:rPr lang="zh-TW" altLang="zh-TW" sz="6600" b="1" dirty="0">
                <a:solidFill>
                  <a:srgbClr val="0000FF"/>
                </a:solidFill>
                <a:latin typeface="Times New Roman" panose="02020603050405020304" pitchFamily="18" charset="0"/>
                <a:ea typeface="標楷體" pitchFamily="65" charset="-120"/>
                <a:cs typeface="Times New Roman" panose="02020603050405020304" pitchFamily="18" charset="0"/>
              </a:rPr>
              <a:t>光學</a:t>
            </a:r>
            <a:r>
              <a:rPr lang="zh-TW" altLang="en-US" sz="6600" b="1" dirty="0">
                <a:solidFill>
                  <a:srgbClr val="0000FF"/>
                </a:solidFill>
                <a:latin typeface="Times New Roman" panose="02020603050405020304" pitchFamily="18" charset="0"/>
                <a:ea typeface="標楷體" pitchFamily="65" charset="-120"/>
                <a:cs typeface="Times New Roman" panose="02020603050405020304" pitchFamily="18" charset="0"/>
              </a:rPr>
              <a:t>實驗</a:t>
            </a:r>
            <a:br>
              <a:rPr lang="en-US" altLang="zh-TW" sz="6600" b="1" dirty="0">
                <a:solidFill>
                  <a:srgbClr val="0000FF"/>
                </a:solidFill>
                <a:latin typeface="Times New Roman" panose="02020603050405020304" pitchFamily="18" charset="0"/>
                <a:ea typeface="標楷體" pitchFamily="65" charset="-120"/>
                <a:cs typeface="Times New Roman" panose="02020603050405020304" pitchFamily="18" charset="0"/>
              </a:rPr>
            </a:br>
            <a:br>
              <a:rPr lang="en-US" altLang="zh-TW" sz="6600" b="1" dirty="0">
                <a:solidFill>
                  <a:srgbClr val="0000FF"/>
                </a:solidFill>
                <a:latin typeface="Times New Roman" panose="02020603050405020304" pitchFamily="18" charset="0"/>
                <a:ea typeface="標楷體" pitchFamily="65" charset="-120"/>
                <a:cs typeface="Times New Roman" panose="02020603050405020304" pitchFamily="18" charset="0"/>
              </a:rPr>
            </a:br>
            <a:r>
              <a:rPr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透鏡焦距、折射、偏振、干涉和繞射</a:t>
            </a:r>
            <a:endParaRPr lang="zh-TW" altLang="en-US" dirty="0">
              <a:solidFill>
                <a:srgbClr val="0000FF"/>
              </a:solidFill>
              <a:latin typeface="Times New Roman" panose="02020603050405020304" pitchFamily="18" charset="0"/>
              <a:ea typeface="標楷體" pitchFamily="65" charset="-120"/>
              <a:cs typeface="Times New Roman" panose="02020603050405020304" pitchFamily="18" charset="0"/>
            </a:endParaRPr>
          </a:p>
        </p:txBody>
      </p:sp>
      <p:pic>
        <p:nvPicPr>
          <p:cNvPr id="9" name="圖片 8" descr="800px-Soap_bubble_sky.jpg"/>
          <p:cNvPicPr>
            <a:picLocks noChangeAspect="1"/>
          </p:cNvPicPr>
          <p:nvPr/>
        </p:nvPicPr>
        <p:blipFill rotWithShape="1">
          <a:blip r:embed="rId2" cstate="print"/>
          <a:srcRect l="16071" t="4030" r="13748" b="3754"/>
          <a:stretch/>
        </p:blipFill>
        <p:spPr>
          <a:xfrm>
            <a:off x="990007" y="4343866"/>
            <a:ext cx="1672826" cy="1648494"/>
          </a:xfrm>
          <a:prstGeom prst="ellipse">
            <a:avLst/>
          </a:prstGeom>
        </p:spPr>
      </p:pic>
      <p:pic>
        <p:nvPicPr>
          <p:cNvPr id="4" name="圖片 3" descr="800px-Soap_bubble_sky.jpg"/>
          <p:cNvPicPr>
            <a:picLocks noChangeAspect="1"/>
          </p:cNvPicPr>
          <p:nvPr/>
        </p:nvPicPr>
        <p:blipFill rotWithShape="1">
          <a:blip r:embed="rId2" cstate="print"/>
          <a:srcRect l="16071" t="4030" r="13748" b="3754"/>
          <a:stretch/>
        </p:blipFill>
        <p:spPr>
          <a:xfrm rot="6854131">
            <a:off x="7566635" y="604441"/>
            <a:ext cx="1252289" cy="1234074"/>
          </a:xfrm>
          <a:prstGeom prst="ellipse">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556168" y="108472"/>
            <a:ext cx="7506263" cy="993775"/>
          </a:xfrm>
        </p:spPr>
        <p:txBody>
          <a:bodyPr>
            <a:normAutofit/>
          </a:bodyPr>
          <a:lstStyle/>
          <a:p>
            <a:pPr algn="l" defTabSz="914400" rtl="0" eaLnBrk="1" latinLnBrk="0" hangingPunct="0">
              <a:spcBef>
                <a:spcPct val="0"/>
              </a:spcBef>
              <a:buNone/>
            </a:pPr>
            <a:r>
              <a:rPr lang="zh-TW" altLang="zh-TW" sz="4000" b="1" kern="1200" spc="-50" baseline="0" dirty="0">
                <a:solidFill>
                  <a:srgbClr val="0000FF"/>
                </a:solidFill>
                <a:effectLst/>
                <a:latin typeface="標楷體" panose="03000509000000000000" pitchFamily="65" charset="-120"/>
                <a:ea typeface="標楷體" panose="03000509000000000000" pitchFamily="65" charset="-120"/>
              </a:rPr>
              <a:t>實驗內容</a:t>
            </a:r>
            <a:r>
              <a:rPr lang="en-US" altLang="zh-TW" sz="4000" b="1" kern="1200" spc="-50" baseline="0" dirty="0">
                <a:solidFill>
                  <a:srgbClr val="0000FF"/>
                </a:solidFill>
                <a:effectLst/>
                <a:latin typeface="標楷體" panose="03000509000000000000" pitchFamily="65" charset="-120"/>
                <a:ea typeface="標楷體" panose="03000509000000000000" pitchFamily="65" charset="-120"/>
              </a:rPr>
              <a:t> B-2</a:t>
            </a:r>
            <a:endParaRPr lang="zh-TW" altLang="en-US" sz="4000" b="1" kern="1200" dirty="0">
              <a:solidFill>
                <a:srgbClr val="0000FF"/>
              </a:solidFill>
              <a:latin typeface="標楷體" panose="03000509000000000000" pitchFamily="65" charset="-120"/>
              <a:ea typeface="標楷體" panose="03000509000000000000" pitchFamily="65" charset="-120"/>
              <a:cs typeface="+mn-cs"/>
            </a:endParaRPr>
          </a:p>
        </p:txBody>
      </p:sp>
      <p:sp>
        <p:nvSpPr>
          <p:cNvPr id="5" name="矩形 4"/>
          <p:cNvSpPr/>
          <p:nvPr/>
        </p:nvSpPr>
        <p:spPr>
          <a:xfrm>
            <a:off x="651704" y="4260817"/>
            <a:ext cx="8236802" cy="461665"/>
          </a:xfrm>
          <a:prstGeom prst="rect">
            <a:avLst/>
          </a:prstGeom>
        </p:spPr>
        <p:txBody>
          <a:bodyPr wrap="square">
            <a:spAutoFit/>
          </a:bodyPr>
          <a:lstStyle/>
          <a:p>
            <a:pPr marL="457200" indent="-457200">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以測距儀測出壓克力的</a:t>
            </a:r>
            <a:r>
              <a:rPr lang="en-US" altLang="zh-TW" sz="2400" dirty="0">
                <a:latin typeface="標楷體" panose="03000509000000000000" pitchFamily="65" charset="-120"/>
                <a:ea typeface="標楷體" panose="03000509000000000000" pitchFamily="65" charset="-120"/>
              </a:rPr>
              <a:t>n</a:t>
            </a:r>
            <a:r>
              <a:rPr lang="zh-TW" altLang="en-US" sz="2400" dirty="0">
                <a:latin typeface="標楷體" panose="03000509000000000000" pitchFamily="65" charset="-120"/>
                <a:ea typeface="標楷體" panose="03000509000000000000" pitchFamily="65" charset="-120"/>
              </a:rPr>
              <a:t>值 </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壓克力棒</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雷射測距儀</a:t>
            </a:r>
          </a:p>
        </p:txBody>
      </p:sp>
      <p:grpSp>
        <p:nvGrpSpPr>
          <p:cNvPr id="7" name="群組 6"/>
          <p:cNvGrpSpPr/>
          <p:nvPr/>
        </p:nvGrpSpPr>
        <p:grpSpPr>
          <a:xfrm>
            <a:off x="800100" y="1593490"/>
            <a:ext cx="1066800" cy="1276350"/>
            <a:chOff x="0" y="22103"/>
            <a:chExt cx="2083561" cy="2829147"/>
          </a:xfrm>
        </p:grpSpPr>
        <p:sp>
          <p:nvSpPr>
            <p:cNvPr id="8" name="立方體 7"/>
            <p:cNvSpPr/>
            <p:nvPr/>
          </p:nvSpPr>
          <p:spPr>
            <a:xfrm>
              <a:off x="0" y="975555"/>
              <a:ext cx="2083561" cy="1875695"/>
            </a:xfrm>
            <a:prstGeom prst="cube">
              <a:avLst>
                <a:gd name="adj" fmla="val 11204"/>
              </a:avLst>
            </a:prstGeom>
            <a:solidFill>
              <a:srgbClr val="DEEBF7">
                <a:alpha val="49804"/>
              </a:srgb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a:solidFill>
                  <a:schemeClr val="tx1"/>
                </a:solidFill>
                <a:latin typeface="標楷體" panose="03000509000000000000" pitchFamily="65" charset="-120"/>
                <a:ea typeface="標楷體" panose="03000509000000000000" pitchFamily="65" charset="-120"/>
              </a:endParaRPr>
            </a:p>
          </p:txBody>
        </p:sp>
        <p:cxnSp>
          <p:nvCxnSpPr>
            <p:cNvPr id="9" name="直線單箭頭接點 8"/>
            <p:cNvCxnSpPr/>
            <p:nvPr/>
          </p:nvCxnSpPr>
          <p:spPr>
            <a:xfrm>
              <a:off x="1007733" y="22103"/>
              <a:ext cx="0" cy="1080000"/>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grpSp>
      <p:sp>
        <p:nvSpPr>
          <p:cNvPr id="3" name="矩形 2"/>
          <p:cNvSpPr/>
          <p:nvPr/>
        </p:nvSpPr>
        <p:spPr>
          <a:xfrm>
            <a:off x="3212248" y="1593490"/>
            <a:ext cx="5676258" cy="1689373"/>
          </a:xfrm>
          <a:prstGeom prst="rect">
            <a:avLst/>
          </a:prstGeom>
        </p:spPr>
        <p:txBody>
          <a:bodyPr wrap="square">
            <a:spAutoFit/>
          </a:bodyPr>
          <a:lstStyle/>
          <a:p>
            <a:pPr lvl="0" fontAlgn="base">
              <a:lnSpc>
                <a:spcPct val="110000"/>
              </a:lnSpc>
            </a:pPr>
            <a:r>
              <a:rPr lang="zh-TW" altLang="en-US" sz="2400" dirty="0">
                <a:latin typeface="標楷體" panose="03000509000000000000" pitchFamily="65" charset="-120"/>
                <a:ea typeface="標楷體" panose="03000509000000000000" pitchFamily="65" charset="-120"/>
              </a:rPr>
              <a:t>如圖所示，讓雷射光從壓克力平板的側邊對準另一對側的側邊垂直入射進入壓克力板內，觀察並拍下光線進入壓克力板內所呈現的結果。</a:t>
            </a:r>
            <a:endParaRPr lang="en-US" sz="2400" dirty="0">
              <a:latin typeface="標楷體" panose="03000509000000000000" pitchFamily="65" charset="-120"/>
              <a:ea typeface="標楷體" panose="03000509000000000000" pitchFamily="65" charset="-120"/>
            </a:endParaRPr>
          </a:p>
        </p:txBody>
      </p:sp>
      <p:pic>
        <p:nvPicPr>
          <p:cNvPr id="14" name="圖片 13" descr="F:\普物 下第二次教育訓練教材與資料\22 光學\壓克力平板-折射率測量-紅光_方形_02.jpg"/>
          <p:cNvPicPr/>
          <p:nvPr/>
        </p:nvPicPr>
        <p:blipFill rotWithShape="1">
          <a:blip r:embed="rId2" cstate="print">
            <a:extLst>
              <a:ext uri="{28A0092B-C50C-407E-A947-70E740481C1C}">
                <a14:useLocalDpi xmlns:a14="http://schemas.microsoft.com/office/drawing/2010/main"/>
              </a:ext>
            </a:extLst>
          </a:blip>
          <a:srcRect/>
          <a:stretch/>
        </p:blipFill>
        <p:spPr bwMode="auto">
          <a:xfrm>
            <a:off x="2113750" y="2040716"/>
            <a:ext cx="851647" cy="846666"/>
          </a:xfrm>
          <a:prstGeom prst="rect">
            <a:avLst/>
          </a:prstGeom>
          <a:noFill/>
          <a:ln>
            <a:noFill/>
          </a:ln>
          <a:extLst>
            <a:ext uri="{53640926-AAD7-44D8-BBD7-CCE9431645EC}">
              <a14:shadowObscured xmlns:a14="http://schemas.microsoft.com/office/drawing/2010/main"/>
            </a:ext>
          </a:extLst>
        </p:spPr>
      </p:pic>
      <p:pic>
        <p:nvPicPr>
          <p:cNvPr id="10" name="圖片 9"/>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20000"/>
                    </a14:imgEffect>
                  </a14:imgLayer>
                </a14:imgProps>
              </a:ext>
            </a:extLst>
          </a:blip>
          <a:stretch>
            <a:fillRect/>
          </a:stretch>
        </p:blipFill>
        <p:spPr>
          <a:xfrm>
            <a:off x="2113750" y="5067475"/>
            <a:ext cx="5271911" cy="781981"/>
          </a:xfrm>
          <a:prstGeom prst="roundRect">
            <a:avLst/>
          </a:prstGeom>
        </p:spPr>
      </p:pic>
      <p:pic>
        <p:nvPicPr>
          <p:cNvPr id="12" name="圖片 11"/>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20000"/>
                    </a14:imgEffect>
                  </a14:imgLayer>
                </a14:imgProps>
              </a:ext>
            </a:extLst>
          </a:blip>
          <a:srcRect l="1174"/>
          <a:stretch/>
        </p:blipFill>
        <p:spPr>
          <a:xfrm>
            <a:off x="2113750" y="5960753"/>
            <a:ext cx="5271911" cy="706245"/>
          </a:xfrm>
          <a:prstGeom prst="roundRect">
            <a:avLst/>
          </a:prstGeom>
        </p:spPr>
      </p:pic>
    </p:spTree>
    <p:extLst>
      <p:ext uri="{BB962C8B-B14F-4D97-AF65-F5344CB8AC3E}">
        <p14:creationId xmlns:p14="http://schemas.microsoft.com/office/powerpoint/2010/main" val="2826528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l" defTabSz="914400" rtl="0" eaLnBrk="1" latinLnBrk="0" hangingPunct="0">
              <a:spcBef>
                <a:spcPct val="0"/>
              </a:spcBef>
              <a:buNone/>
            </a:pPr>
            <a:r>
              <a:rPr lang="en-US" altLang="zh-TW" sz="4000" b="1" kern="1200" dirty="0">
                <a:latin typeface="標楷體" panose="03000509000000000000" pitchFamily="65" charset="-120"/>
                <a:ea typeface="標楷體" panose="03000509000000000000" pitchFamily="65" charset="-120"/>
                <a:cs typeface="+mn-cs"/>
              </a:rPr>
              <a:t>[C]</a:t>
            </a:r>
            <a:r>
              <a:rPr lang="zh-TW" altLang="zh-TW" sz="4000" b="1" kern="1200" dirty="0">
                <a:latin typeface="標楷體" panose="03000509000000000000" pitchFamily="65" charset="-120"/>
                <a:ea typeface="標楷體" panose="03000509000000000000" pitchFamily="65" charset="-120"/>
                <a:cs typeface="+mn-cs"/>
              </a:rPr>
              <a:t>光的偏振</a:t>
            </a:r>
            <a:endParaRPr lang="zh-TW" altLang="en-US" sz="4000" b="1" kern="1200" dirty="0">
              <a:latin typeface="標楷體" panose="03000509000000000000" pitchFamily="65" charset="-120"/>
              <a:ea typeface="標楷體" panose="03000509000000000000" pitchFamily="65" charset="-120"/>
              <a:cs typeface="+mn-cs"/>
            </a:endParaRPr>
          </a:p>
        </p:txBody>
      </p:sp>
      <p:sp>
        <p:nvSpPr>
          <p:cNvPr id="3" name="文字方塊 2"/>
          <p:cNvSpPr txBox="1"/>
          <p:nvPr/>
        </p:nvSpPr>
        <p:spPr>
          <a:xfrm>
            <a:off x="427979" y="973312"/>
            <a:ext cx="7954021" cy="4930260"/>
          </a:xfrm>
          <a:prstGeom prst="rect">
            <a:avLst/>
          </a:prstGeom>
          <a:noFill/>
        </p:spPr>
        <p:txBody>
          <a:bodyPr wrap="square" rtlCol="0">
            <a:spAutoFit/>
          </a:bodyPr>
          <a:lstStyle/>
          <a:p>
            <a:pPr marL="452438" indent="-452438" hangingPunct="0">
              <a:lnSpc>
                <a:spcPct val="120000"/>
              </a:lnSpc>
            </a:pPr>
            <a:r>
              <a:rPr lang="zh-TW" altLang="zh-TW" sz="2400" b="1" dirty="0">
                <a:latin typeface="標楷體" pitchFamily="65" charset="-120"/>
                <a:ea typeface="標楷體" pitchFamily="65" charset="-120"/>
              </a:rPr>
              <a:t>一、目的</a:t>
            </a:r>
            <a:endParaRPr lang="zh-TW" altLang="zh-TW" sz="2400" dirty="0">
              <a:latin typeface="標楷體" pitchFamily="65" charset="-120"/>
              <a:ea typeface="標楷體" pitchFamily="65" charset="-120"/>
            </a:endParaRPr>
          </a:p>
          <a:p>
            <a:pPr marL="452438" indent="-452438" hangingPunct="0">
              <a:lnSpc>
                <a:spcPct val="120000"/>
              </a:lnSpc>
            </a:pPr>
            <a:r>
              <a:rPr lang="en-US" altLang="zh-TW" sz="2400" dirty="0">
                <a:latin typeface="標楷體" pitchFamily="65" charset="-120"/>
                <a:ea typeface="標楷體" pitchFamily="65" charset="-120"/>
              </a:rPr>
              <a:t>	</a:t>
            </a:r>
            <a:r>
              <a:rPr lang="zh-TW" altLang="zh-TW" sz="2400" dirty="0">
                <a:latin typeface="標楷體" pitchFamily="65" charset="-120"/>
                <a:ea typeface="標楷體" pitchFamily="65" charset="-120"/>
              </a:rPr>
              <a:t>觀察光的偏振現象。</a:t>
            </a:r>
            <a:endParaRPr lang="en-US" altLang="zh-TW" sz="2400" dirty="0">
              <a:latin typeface="標楷體" pitchFamily="65" charset="-120"/>
              <a:ea typeface="標楷體" pitchFamily="65" charset="-120"/>
            </a:endParaRPr>
          </a:p>
          <a:p>
            <a:pPr marL="452438" indent="-452438" hangingPunct="0">
              <a:lnSpc>
                <a:spcPct val="120000"/>
              </a:lnSpc>
            </a:pPr>
            <a:r>
              <a:rPr lang="zh-TW" altLang="zh-TW" sz="2400" b="1" dirty="0">
                <a:latin typeface="標楷體" pitchFamily="65" charset="-120"/>
                <a:ea typeface="標楷體" pitchFamily="65" charset="-120"/>
              </a:rPr>
              <a:t>二、原理</a:t>
            </a:r>
            <a:endParaRPr lang="en-US" altLang="zh-TW" sz="2400" b="1" dirty="0">
              <a:latin typeface="標楷體" pitchFamily="65" charset="-120"/>
              <a:ea typeface="標楷體" pitchFamily="65" charset="-120"/>
            </a:endParaRPr>
          </a:p>
          <a:p>
            <a:pPr marL="452438" indent="-452438" hangingPunct="0">
              <a:lnSpc>
                <a:spcPct val="120000"/>
              </a:lnSpc>
            </a:pPr>
            <a:r>
              <a:rPr lang="en-US" altLang="zh-TW" sz="2400" dirty="0">
                <a:latin typeface="標楷體" pitchFamily="65" charset="-120"/>
                <a:ea typeface="標楷體" pitchFamily="65" charset="-120"/>
              </a:rPr>
              <a:t>	</a:t>
            </a:r>
            <a:r>
              <a:rPr lang="zh-TW" altLang="zh-TW" sz="2400" dirty="0">
                <a:latin typeface="標楷體" pitchFamily="65" charset="-120"/>
                <a:ea typeface="標楷體" pitchFamily="65" charset="-120"/>
              </a:rPr>
              <a:t>電磁波的電場和磁場的方向互相垂直，且均垂直於波動行進的方向</a:t>
            </a:r>
            <a:r>
              <a:rPr lang="zh-TW" altLang="en-US" sz="2400" dirty="0">
                <a:latin typeface="標楷體" pitchFamily="65" charset="-120"/>
                <a:ea typeface="標楷體" pitchFamily="65" charset="-120"/>
              </a:rPr>
              <a:t>。</a:t>
            </a:r>
            <a:r>
              <a:rPr lang="zh-TW" altLang="zh-TW" sz="2400" dirty="0">
                <a:latin typeface="標楷體" pitchFamily="65" charset="-120"/>
                <a:ea typeface="標楷體" pitchFamily="65" charset="-120"/>
              </a:rPr>
              <a:t>我們可以利用</a:t>
            </a:r>
            <a:r>
              <a:rPr lang="zh-TW" altLang="en-US" sz="2400" dirty="0">
                <a:latin typeface="標楷體" pitchFamily="65" charset="-120"/>
                <a:ea typeface="標楷體" pitchFamily="65" charset="-120"/>
              </a:rPr>
              <a:t>偏振片</a:t>
            </a:r>
            <a:r>
              <a:rPr lang="zh-TW" altLang="zh-TW" sz="2400" dirty="0">
                <a:latin typeface="標楷體" pitchFamily="65" charset="-120"/>
                <a:ea typeface="標楷體" pitchFamily="65" charset="-120"/>
              </a:rPr>
              <a:t>將非偏振光的電場分解出在某個特定方向的份量而得到</a:t>
            </a:r>
            <a:r>
              <a:rPr lang="en-US" altLang="zh-TW" sz="2400" dirty="0">
                <a:latin typeface="標楷體" pitchFamily="65" charset="-120"/>
                <a:ea typeface="標楷體" pitchFamily="65" charset="-120"/>
              </a:rPr>
              <a:t>“</a:t>
            </a:r>
            <a:r>
              <a:rPr lang="zh-TW" altLang="zh-TW" sz="2400" dirty="0">
                <a:latin typeface="標楷體" pitchFamily="65" charset="-120"/>
                <a:ea typeface="標楷體" pitchFamily="65" charset="-120"/>
              </a:rPr>
              <a:t>偏振光</a:t>
            </a:r>
            <a:r>
              <a:rPr lang="en-US" altLang="zh-TW" sz="2400" dirty="0">
                <a:latin typeface="標楷體" pitchFamily="65" charset="-120"/>
                <a:ea typeface="標楷體" pitchFamily="65" charset="-120"/>
              </a:rPr>
              <a:t>”</a:t>
            </a:r>
            <a:r>
              <a:rPr lang="zh-TW" altLang="zh-TW" sz="2400" dirty="0">
                <a:latin typeface="標楷體" pitchFamily="65" charset="-120"/>
                <a:ea typeface="標楷體" pitchFamily="65" charset="-120"/>
              </a:rPr>
              <a:t>。</a:t>
            </a:r>
            <a:endParaRPr lang="en-US" altLang="zh-TW" sz="2400" dirty="0">
              <a:latin typeface="標楷體" pitchFamily="65" charset="-120"/>
              <a:ea typeface="標楷體" pitchFamily="65" charset="-120"/>
            </a:endParaRPr>
          </a:p>
          <a:p>
            <a:pPr marL="452438" indent="-452438" hangingPunct="0">
              <a:lnSpc>
                <a:spcPct val="120000"/>
              </a:lnSpc>
            </a:pPr>
            <a:r>
              <a:rPr lang="en-US" altLang="zh-TW" sz="2400" dirty="0">
                <a:latin typeface="標楷體" pitchFamily="65" charset="-120"/>
                <a:ea typeface="標楷體" pitchFamily="65" charset="-120"/>
              </a:rPr>
              <a:t>	</a:t>
            </a:r>
            <a:r>
              <a:rPr lang="zh-TW" altLang="zh-TW" sz="2400" dirty="0">
                <a:latin typeface="標楷體" pitchFamily="65" charset="-120"/>
                <a:ea typeface="標楷體" pitchFamily="65" charset="-120"/>
              </a:rPr>
              <a:t>當光從介質的表面反射時，如果入射角等於</a:t>
            </a:r>
            <a:r>
              <a:rPr lang="en-US" altLang="zh-TW" sz="2400" dirty="0">
                <a:latin typeface="標楷體" pitchFamily="65" charset="-120"/>
                <a:ea typeface="標楷體" pitchFamily="65" charset="-120"/>
              </a:rPr>
              <a:t>“</a:t>
            </a:r>
            <a:r>
              <a:rPr lang="zh-TW" altLang="zh-TW" sz="2400" dirty="0">
                <a:latin typeface="標楷體" pitchFamily="65" charset="-120"/>
                <a:ea typeface="標楷體" pitchFamily="65" charset="-120"/>
              </a:rPr>
              <a:t>布魯斯特角</a:t>
            </a:r>
            <a:r>
              <a:rPr lang="en-US" altLang="zh-TW" sz="2400" dirty="0">
                <a:latin typeface="標楷體" pitchFamily="65" charset="-120"/>
                <a:ea typeface="標楷體" pitchFamily="65" charset="-120"/>
              </a:rPr>
              <a:t>(</a:t>
            </a:r>
            <a:r>
              <a:rPr lang="en-US" altLang="zh-TW" sz="2400" dirty="0" err="1">
                <a:latin typeface="標楷體" pitchFamily="65" charset="-120"/>
                <a:ea typeface="標楷體" pitchFamily="65" charset="-120"/>
              </a:rPr>
              <a:t>Brewstor’s</a:t>
            </a:r>
            <a:r>
              <a:rPr lang="en-US" altLang="zh-TW" sz="2400" dirty="0">
                <a:latin typeface="標楷體" pitchFamily="65" charset="-120"/>
                <a:ea typeface="標楷體" pitchFamily="65" charset="-120"/>
              </a:rPr>
              <a:t> angle</a:t>
            </a:r>
            <a:r>
              <a:rPr lang="zh-TW" altLang="zh-TW" sz="2400" dirty="0">
                <a:latin typeface="標楷體" pitchFamily="65" charset="-120"/>
                <a:ea typeface="標楷體" pitchFamily="65" charset="-120"/>
              </a:rPr>
              <a:t>）</a:t>
            </a:r>
            <a:r>
              <a:rPr lang="en-US" altLang="zh-TW" sz="2400" dirty="0">
                <a:latin typeface="標楷體" pitchFamily="65" charset="-120"/>
                <a:ea typeface="標楷體" pitchFamily="65" charset="-120"/>
              </a:rPr>
              <a:t>”</a:t>
            </a:r>
            <a:r>
              <a:rPr lang="en-US" altLang="zh-TW" sz="2400" dirty="0">
                <a:latin typeface="標楷體" pitchFamily="65" charset="-120"/>
                <a:ea typeface="標楷體" pitchFamily="65" charset="-120"/>
                <a:sym typeface="Symbol"/>
              </a:rPr>
              <a:t></a:t>
            </a:r>
            <a:r>
              <a:rPr lang="en-US" altLang="zh-TW" sz="2400" baseline="-25000" dirty="0">
                <a:latin typeface="標楷體" pitchFamily="65" charset="-120"/>
                <a:ea typeface="標楷體" pitchFamily="65" charset="-120"/>
              </a:rPr>
              <a:t>B</a:t>
            </a:r>
            <a:r>
              <a:rPr lang="zh-TW" altLang="zh-TW" sz="2400" dirty="0">
                <a:latin typeface="標楷體" pitchFamily="65" charset="-120"/>
                <a:ea typeface="標楷體" pitchFamily="65" charset="-120"/>
              </a:rPr>
              <a:t>，則能夠反射回來的光只有偏振方向垂直於入射面的成份；偏振方向平行於入射面的成份則完全穿透，沒有反射。此時介質折射率ｎ與布魯斯特角之關係如下：</a:t>
            </a:r>
            <a:endParaRPr lang="zh-TW" altLang="en-US" sz="2400" dirty="0">
              <a:latin typeface="標楷體" pitchFamily="65" charset="-120"/>
              <a:ea typeface="標楷體" pitchFamily="65" charset="-120"/>
            </a:endParaRPr>
          </a:p>
        </p:txBody>
      </p:sp>
      <p:sp>
        <p:nvSpPr>
          <p:cNvPr id="92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pic>
        <p:nvPicPr>
          <p:cNvPr id="9217"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404989" y="5758560"/>
            <a:ext cx="1581577" cy="385256"/>
          </a:xfrm>
          <a:prstGeom prst="rect">
            <a:avLst/>
          </a:prstGeom>
          <a:noFill/>
        </p:spPr>
      </p:pic>
      <p:pic>
        <p:nvPicPr>
          <p:cNvPr id="6" name="圖片 5"/>
          <p:cNvPicPr/>
          <p:nvPr/>
        </p:nvPicPr>
        <p:blipFill>
          <a:blip r:embed="rId3" cstate="print"/>
          <a:srcRect/>
          <a:stretch>
            <a:fillRect/>
          </a:stretch>
        </p:blipFill>
        <p:spPr bwMode="auto">
          <a:xfrm>
            <a:off x="6887937" y="5429632"/>
            <a:ext cx="2048325" cy="1428368"/>
          </a:xfrm>
          <a:prstGeom prst="rect">
            <a:avLst/>
          </a:prstGeom>
          <a:noFill/>
          <a:ln w="9525">
            <a:noFill/>
            <a:miter lim="800000"/>
            <a:headEnd/>
            <a:tailEnd/>
          </a:ln>
        </p:spPr>
      </p:pic>
      <p:pic>
        <p:nvPicPr>
          <p:cNvPr id="8" name="圖片 7" descr="3b7c9a8b85535749_tc.jpg"/>
          <p:cNvPicPr>
            <a:picLocks noChangeAspect="1"/>
          </p:cNvPicPr>
          <p:nvPr/>
        </p:nvPicPr>
        <p:blipFill>
          <a:blip r:embed="rId4" cstate="print"/>
          <a:stretch>
            <a:fillRect/>
          </a:stretch>
        </p:blipFill>
        <p:spPr>
          <a:xfrm>
            <a:off x="7620000" y="0"/>
            <a:ext cx="1524000" cy="1143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423080" y="63601"/>
            <a:ext cx="7886700" cy="885825"/>
          </a:xfrm>
        </p:spPr>
        <p:txBody>
          <a:bodyPr>
            <a:normAutofit/>
          </a:bodyPr>
          <a:lstStyle/>
          <a:p>
            <a:pPr algn="l" defTabSz="914400" rtl="0" eaLnBrk="1" latinLnBrk="0" hangingPunct="0">
              <a:spcBef>
                <a:spcPct val="0"/>
              </a:spcBef>
              <a:buNone/>
            </a:pPr>
            <a:r>
              <a:rPr lang="en-US" altLang="zh-TW" sz="4000" b="1" kern="1200" dirty="0" err="1">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光的偏振</a:t>
            </a:r>
            <a:endParaRPr lang="zh-TW" altLang="zh-TW" sz="4000" b="1" kern="12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4" name="內容版面配置區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765980" y="1584032"/>
            <a:ext cx="3600450" cy="2673350"/>
          </a:xfrm>
        </p:spPr>
      </p:pic>
      <p:sp>
        <p:nvSpPr>
          <p:cNvPr id="5" name="文字方塊 4"/>
          <p:cNvSpPr txBox="1"/>
          <p:nvPr/>
        </p:nvSpPr>
        <p:spPr>
          <a:xfrm>
            <a:off x="1408361" y="910682"/>
            <a:ext cx="1995055" cy="507831"/>
          </a:xfrm>
          <a:prstGeom prst="rect">
            <a:avLst/>
          </a:prstGeom>
          <a:noFill/>
        </p:spPr>
        <p:txBody>
          <a:bodyPr wrap="square" rtlCol="0">
            <a:spAutoFit/>
          </a:bodyPr>
          <a:lstStyle/>
          <a:p>
            <a:r>
              <a:rPr lang="en-US" altLang="zh-TW" sz="2700" dirty="0" err="1">
                <a:latin typeface="Times New Roman" panose="02020603050405020304" pitchFamily="18" charset="0"/>
                <a:ea typeface="標楷體" panose="03000509000000000000" pitchFamily="65" charset="-120"/>
                <a:cs typeface="Times New Roman" panose="02020603050405020304" pitchFamily="18" charset="0"/>
              </a:rPr>
              <a:t>Malus</a:t>
            </a:r>
            <a:r>
              <a:rPr lang="en-US" altLang="zh-TW" sz="2700" dirty="0">
                <a:latin typeface="Times New Roman" panose="02020603050405020304" pitchFamily="18" charset="0"/>
                <a:ea typeface="標楷體" panose="03000509000000000000" pitchFamily="65" charset="-120"/>
                <a:cs typeface="Times New Roman" panose="02020603050405020304" pitchFamily="18" charset="0"/>
              </a:rPr>
              <a:t>’ law</a:t>
            </a:r>
            <a:endParaRPr lang="zh-TW" altLang="en-US" sz="2700"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6" name="圖片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124188" y="1844381"/>
            <a:ext cx="2145594" cy="561155"/>
          </a:xfrm>
          <a:prstGeom prst="rect">
            <a:avLst/>
          </a:prstGeom>
        </p:spPr>
      </p:pic>
      <p:sp>
        <p:nvSpPr>
          <p:cNvPr id="7" name="文字方塊 6"/>
          <p:cNvSpPr txBox="1"/>
          <p:nvPr/>
        </p:nvSpPr>
        <p:spPr>
          <a:xfrm>
            <a:off x="4937526" y="2974530"/>
            <a:ext cx="3826888" cy="1282852"/>
          </a:xfrm>
          <a:prstGeom prst="rect">
            <a:avLst/>
          </a:prstGeom>
          <a:noFill/>
        </p:spPr>
        <p:txBody>
          <a:bodyPr wrap="square" rtlCol="0">
            <a:spAutoFit/>
          </a:bodyPr>
          <a:lstStyle/>
          <a:p>
            <a:pPr>
              <a:lnSpc>
                <a:spcPct val="110000"/>
              </a:lnSpc>
            </a:pP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有興趣的話，可以使用延伸實驗改用手機光度計</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APP</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測量驗證</a:t>
            </a:r>
          </a:p>
        </p:txBody>
      </p:sp>
      <p:pic>
        <p:nvPicPr>
          <p:cNvPr id="8" name="內容版面配置區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0252" y="4569973"/>
            <a:ext cx="3600000" cy="1632891"/>
          </a:xfrm>
          <a:prstGeom prst="rect">
            <a:avLst/>
          </a:prstGeom>
        </p:spPr>
      </p:pic>
      <mc:AlternateContent xmlns:mc="http://schemas.openxmlformats.org/markup-compatibility/2006" xmlns:a14="http://schemas.microsoft.com/office/drawing/2010/main">
        <mc:Choice Requires="a14">
          <p:sp>
            <p:nvSpPr>
              <p:cNvPr id="11" name="文字方塊 10"/>
              <p:cNvSpPr txBox="1"/>
              <p:nvPr/>
            </p:nvSpPr>
            <p:spPr>
              <a:xfrm>
                <a:off x="4937526" y="4786253"/>
                <a:ext cx="3659678" cy="1200329"/>
              </a:xfrm>
              <a:prstGeom prst="rect">
                <a:avLst/>
              </a:prstGeom>
              <a:noFill/>
            </p:spPr>
            <p:txBody>
              <a:bodyPr wrap="square" rtlCol="0">
                <a:spAutoFit/>
              </a:bodyPr>
              <a:lstStyle/>
              <a:p>
                <a:r>
                  <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If </a:t>
                </a:r>
                <a14:m>
                  <m:oMath xmlns:m="http://schemas.openxmlformats.org/officeDocument/2006/math">
                    <m:sSub>
                      <m:sSubPr>
                        <m:ctrlPr>
                          <a:rPr lang="en-US" altLang="zh-TW" sz="2400" i="1">
                            <a:solidFill>
                              <a:schemeClr val="tx1"/>
                            </a:solidFill>
                            <a:latin typeface="Cambria Math" panose="02040503050406030204" pitchFamily="18" charset="0"/>
                          </a:rPr>
                        </m:ctrlPr>
                      </m:sSubPr>
                      <m:e>
                        <m:r>
                          <a:rPr lang="zh-TW" altLang="en-US" sz="2400" i="1">
                            <a:solidFill>
                              <a:schemeClr val="tx1"/>
                            </a:solidFill>
                            <a:latin typeface="Cambria Math" panose="02040503050406030204" pitchFamily="18" charset="0"/>
                          </a:rPr>
                          <m:t>𝜃</m:t>
                        </m:r>
                      </m:e>
                      <m:sub>
                        <m:r>
                          <a:rPr lang="en-US" altLang="zh-TW" sz="2400" i="1">
                            <a:solidFill>
                              <a:schemeClr val="tx1"/>
                            </a:solidFill>
                            <a:latin typeface="Cambria Math" panose="02040503050406030204" pitchFamily="18" charset="0"/>
                          </a:rPr>
                          <m:t>1</m:t>
                        </m:r>
                      </m:sub>
                    </m:sSub>
                    <m:r>
                      <a:rPr lang="en-US" altLang="zh-TW" sz="2400" i="1">
                        <a:solidFill>
                          <a:schemeClr val="tx1"/>
                        </a:solidFill>
                        <a:latin typeface="Cambria Math" panose="02040503050406030204" pitchFamily="18" charset="0"/>
                      </a:rPr>
                      <m:t>=0</m:t>
                    </m:r>
                    <m:r>
                      <a:rPr lang="en-US" altLang="zh-TW" sz="2400" i="1">
                        <a:solidFill>
                          <a:schemeClr val="tx1"/>
                        </a:solidFill>
                        <a:latin typeface="Cambria Math" panose="02040503050406030204" pitchFamily="18" charset="0"/>
                        <a:ea typeface="Cambria Math" panose="02040503050406030204" pitchFamily="18" charset="0"/>
                      </a:rPr>
                      <m:t>°, </m:t>
                    </m:r>
                    <m:sSub>
                      <m:sSubPr>
                        <m:ctrlPr>
                          <a:rPr lang="en-US" altLang="zh-TW" sz="2400" i="1">
                            <a:solidFill>
                              <a:schemeClr val="tx1"/>
                            </a:solidFill>
                            <a:latin typeface="Cambria Math" panose="02040503050406030204" pitchFamily="18" charset="0"/>
                            <a:ea typeface="Cambria Math" panose="02040503050406030204" pitchFamily="18" charset="0"/>
                          </a:rPr>
                        </m:ctrlPr>
                      </m:sSubPr>
                      <m:e>
                        <m:r>
                          <a:rPr lang="zh-TW" altLang="en-US" sz="2400" i="1">
                            <a:solidFill>
                              <a:schemeClr val="tx1"/>
                            </a:solidFill>
                            <a:latin typeface="Cambria Math" panose="02040503050406030204" pitchFamily="18" charset="0"/>
                            <a:ea typeface="Cambria Math" panose="02040503050406030204" pitchFamily="18" charset="0"/>
                          </a:rPr>
                          <m:t>𝜃</m:t>
                        </m:r>
                      </m:e>
                      <m:sub>
                        <m:r>
                          <a:rPr lang="en-US" altLang="zh-TW" sz="2400" i="1">
                            <a:solidFill>
                              <a:schemeClr val="tx1"/>
                            </a:solidFill>
                            <a:latin typeface="Cambria Math" panose="02040503050406030204" pitchFamily="18" charset="0"/>
                            <a:ea typeface="Cambria Math" panose="02040503050406030204" pitchFamily="18" charset="0"/>
                          </a:rPr>
                          <m:t>3</m:t>
                        </m:r>
                      </m:sub>
                    </m:sSub>
                    <m:r>
                      <a:rPr lang="en-US" altLang="zh-TW" sz="2400" i="1">
                        <a:solidFill>
                          <a:schemeClr val="tx1"/>
                        </a:solidFill>
                        <a:latin typeface="Cambria Math" panose="02040503050406030204" pitchFamily="18" charset="0"/>
                        <a:ea typeface="Cambria Math" panose="02040503050406030204" pitchFamily="18" charset="0"/>
                      </a:rPr>
                      <m:t>=90°</m:t>
                    </m:r>
                  </m:oMath>
                </a14:m>
                <a:r>
                  <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a:p>
                <a:r>
                  <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then</a:t>
                </a:r>
              </a:p>
              <a:p>
                <a:r>
                  <a:rPr lang="en-US" altLang="zh-TW" sz="2400" i="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I</a:t>
                </a:r>
                <a:r>
                  <a:rPr lang="en-US" altLang="zh-TW" sz="2400" i="1" baseline="-25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f</a:t>
                </a:r>
                <a:r>
                  <a:rPr lang="en-US" altLang="zh-TW" sz="2400" i="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 const × sin</a:t>
                </a:r>
                <a:r>
                  <a:rPr lang="en-US" altLang="zh-TW" sz="2400" i="1" baseline="30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a:t>
                </a:r>
                <a:r>
                  <a:rPr lang="en-US" altLang="zh-TW" sz="2400" i="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a:t>
                </a:r>
                <a:r>
                  <a:rPr lang="el-GR" altLang="zh-TW" sz="2400" i="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θ</a:t>
                </a:r>
                <a:r>
                  <a:rPr lang="en-US" altLang="zh-TW" sz="2400" i="1" baseline="-25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a:t>
                </a:r>
                <a:endPar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mc:Choice>
        <mc:Fallback xmlns="">
          <p:sp>
            <p:nvSpPr>
              <p:cNvPr id="11" name="文字方塊 10"/>
              <p:cNvSpPr txBox="1">
                <a:spLocks noRot="1" noChangeAspect="1" noMove="1" noResize="1" noEditPoints="1" noAdjustHandles="1" noChangeArrowheads="1" noChangeShapeType="1" noTextEdit="1"/>
              </p:cNvSpPr>
              <p:nvPr/>
            </p:nvSpPr>
            <p:spPr>
              <a:xfrm>
                <a:off x="4937526" y="4786253"/>
                <a:ext cx="3659678" cy="1200329"/>
              </a:xfrm>
              <a:prstGeom prst="rect">
                <a:avLst/>
              </a:prstGeom>
              <a:blipFill>
                <a:blip r:embed="rId5"/>
                <a:stretch>
                  <a:fillRect l="-2667" t="-4061" b="-10660"/>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737113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492854" y="80444"/>
            <a:ext cx="7886700" cy="885825"/>
          </a:xfrm>
        </p:spPr>
        <p:txBody>
          <a:bodyPr>
            <a:normAutofit/>
          </a:bodyPr>
          <a:lstStyle/>
          <a:p>
            <a:pPr algn="l" defTabSz="914400" rtl="0" eaLnBrk="1" latinLnBrk="0" hangingPunct="0">
              <a:spcBef>
                <a:spcPct val="0"/>
              </a:spcBef>
              <a:buNone/>
            </a:pPr>
            <a:r>
              <a:rPr lang="en-US" altLang="zh-TW" sz="4000" b="1" kern="1200" dirty="0" err="1">
                <a:solidFill>
                  <a:srgbClr val="0000FF"/>
                </a:solidFill>
                <a:latin typeface="標楷體" panose="03000509000000000000" pitchFamily="65" charset="-120"/>
                <a:ea typeface="標楷體" panose="03000509000000000000" pitchFamily="65" charset="-120"/>
                <a:cs typeface="+mn-cs"/>
              </a:rPr>
              <a:t>光的偏振</a:t>
            </a:r>
            <a:endParaRPr lang="zh-TW" altLang="zh-TW" sz="4000" b="1" kern="1200" dirty="0">
              <a:solidFill>
                <a:srgbClr val="0000FF"/>
              </a:solidFill>
              <a:latin typeface="標楷體" panose="03000509000000000000" pitchFamily="65" charset="-120"/>
              <a:ea typeface="標楷體" panose="03000509000000000000" pitchFamily="65" charset="-120"/>
              <a:cs typeface="+mn-cs"/>
            </a:endParaRPr>
          </a:p>
        </p:txBody>
      </p:sp>
      <p:pic>
        <p:nvPicPr>
          <p:cNvPr id="8" name="內容版面配置區 7"/>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492854" y="2279176"/>
            <a:ext cx="4055938" cy="3502375"/>
          </a:xfrm>
        </p:spPr>
      </p:pic>
      <p:sp>
        <p:nvSpPr>
          <p:cNvPr id="5" name="文字方塊 4"/>
          <p:cNvSpPr txBox="1"/>
          <p:nvPr/>
        </p:nvSpPr>
        <p:spPr>
          <a:xfrm>
            <a:off x="492854" y="1076449"/>
            <a:ext cx="5074920" cy="507831"/>
          </a:xfrm>
          <a:prstGeom prst="rect">
            <a:avLst/>
          </a:prstGeom>
          <a:noFill/>
        </p:spPr>
        <p:txBody>
          <a:bodyPr wrap="square" rtlCol="0">
            <a:spAutoFit/>
          </a:bodyPr>
          <a:lstStyle/>
          <a:p>
            <a:r>
              <a:rPr lang="en-US" altLang="zh-TW" sz="2700" dirty="0">
                <a:solidFill>
                  <a:srgbClr val="FF0000"/>
                </a:solidFill>
              </a:rPr>
              <a:t>Brewster angle (polarization angle)</a:t>
            </a:r>
            <a:endParaRPr lang="zh-TW" altLang="en-US" sz="2700" dirty="0">
              <a:solidFill>
                <a:srgbClr val="FF0000"/>
              </a:solidFill>
            </a:endParaRPr>
          </a:p>
        </p:txBody>
      </p:sp>
      <p:pic>
        <p:nvPicPr>
          <p:cNvPr id="9" name="圖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4677" y="2137372"/>
            <a:ext cx="4268376" cy="3722023"/>
          </a:xfrm>
          <a:prstGeom prst="rect">
            <a:avLst/>
          </a:prstGeom>
        </p:spPr>
      </p:pic>
      <mc:AlternateContent xmlns:mc="http://schemas.openxmlformats.org/markup-compatibility/2006" xmlns:a14="http://schemas.microsoft.com/office/drawing/2010/main">
        <mc:Choice Requires="a14">
          <p:sp>
            <p:nvSpPr>
              <p:cNvPr id="10" name="矩形 9"/>
              <p:cNvSpPr/>
              <p:nvPr/>
            </p:nvSpPr>
            <p:spPr>
              <a:xfrm>
                <a:off x="6366831" y="5996989"/>
                <a:ext cx="1313885" cy="41549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unc>
                        <m:funcPr>
                          <m:ctrlPr>
                            <a:rPr lang="zh-TW" altLang="en-US" sz="2100" i="1" smtClean="0">
                              <a:solidFill>
                                <a:schemeClr val="tx1"/>
                              </a:solidFill>
                              <a:latin typeface="Cambria Math" panose="02040503050406030204" pitchFamily="18" charset="0"/>
                            </a:rPr>
                          </m:ctrlPr>
                        </m:funcPr>
                        <m:fName>
                          <m:r>
                            <m:rPr>
                              <m:sty m:val="p"/>
                            </m:rPr>
                            <a:rPr lang="zh-TW" altLang="en-US" sz="2100">
                              <a:solidFill>
                                <a:schemeClr val="tx1"/>
                              </a:solidFill>
                              <a:latin typeface="Cambria Math" panose="02040503050406030204" pitchFamily="18" charset="0"/>
                            </a:rPr>
                            <m:t>tan</m:t>
                          </m:r>
                        </m:fName>
                        <m:e>
                          <m:sSub>
                            <m:sSubPr>
                              <m:ctrlPr>
                                <a:rPr lang="zh-TW" altLang="en-US" sz="2100" i="1">
                                  <a:solidFill>
                                    <a:schemeClr val="tx1"/>
                                  </a:solidFill>
                                  <a:latin typeface="Cambria Math" panose="02040503050406030204" pitchFamily="18" charset="0"/>
                                </a:rPr>
                              </m:ctrlPr>
                            </m:sSubPr>
                            <m:e>
                              <m:r>
                                <m:rPr>
                                  <m:sty m:val="p"/>
                                </m:rPr>
                                <a:rPr lang="zh-TW" altLang="en-US" sz="2100">
                                  <a:solidFill>
                                    <a:schemeClr val="tx1"/>
                                  </a:solidFill>
                                  <a:latin typeface="Cambria Math" panose="02040503050406030204" pitchFamily="18" charset="0"/>
                                </a:rPr>
                                <m:t>θ</m:t>
                              </m:r>
                            </m:e>
                            <m:sub>
                              <m:r>
                                <m:rPr>
                                  <m:sty m:val="p"/>
                                </m:rPr>
                                <a:rPr lang="zh-TW" altLang="en-US" sz="2100">
                                  <a:solidFill>
                                    <a:schemeClr val="tx1"/>
                                  </a:solidFill>
                                  <a:latin typeface="Cambria Math" panose="02040503050406030204" pitchFamily="18" charset="0"/>
                                </a:rPr>
                                <m:t>b</m:t>
                              </m:r>
                            </m:sub>
                          </m:sSub>
                          <m:r>
                            <a:rPr lang="zh-TW" altLang="en-US" sz="2100">
                              <a:solidFill>
                                <a:schemeClr val="tx1"/>
                              </a:solidFill>
                              <a:latin typeface="Cambria Math" panose="02040503050406030204" pitchFamily="18" charset="0"/>
                            </a:rPr>
                            <m:t>=</m:t>
                          </m:r>
                          <m:r>
                            <m:rPr>
                              <m:sty m:val="p"/>
                            </m:rPr>
                            <a:rPr lang="zh-TW" altLang="en-US" sz="2100">
                              <a:solidFill>
                                <a:schemeClr val="tx1"/>
                              </a:solidFill>
                              <a:latin typeface="Cambria Math" panose="02040503050406030204" pitchFamily="18" charset="0"/>
                            </a:rPr>
                            <m:t>n</m:t>
                          </m:r>
                        </m:e>
                      </m:func>
                    </m:oMath>
                  </m:oMathPara>
                </a14:m>
                <a:endParaRPr lang="zh-TW" altLang="en-US" sz="2100" dirty="0">
                  <a:solidFill>
                    <a:schemeClr val="tx1"/>
                  </a:solidFill>
                </a:endParaRPr>
              </a:p>
            </p:txBody>
          </p:sp>
        </mc:Choice>
        <mc:Fallback xmlns="">
          <p:sp>
            <p:nvSpPr>
              <p:cNvPr id="10" name="矩形 9"/>
              <p:cNvSpPr>
                <a:spLocks noRot="1" noChangeAspect="1" noMove="1" noResize="1" noEditPoints="1" noAdjustHandles="1" noChangeArrowheads="1" noChangeShapeType="1" noTextEdit="1"/>
              </p:cNvSpPr>
              <p:nvPr/>
            </p:nvSpPr>
            <p:spPr>
              <a:xfrm>
                <a:off x="6366831" y="5996989"/>
                <a:ext cx="1313885" cy="415498"/>
              </a:xfrm>
              <a:prstGeom prst="rect">
                <a:avLst/>
              </a:prstGeom>
              <a:blipFill>
                <a:blip r:embed="rId4"/>
                <a:stretch>
                  <a:fillRect r="-2778" b="-1471"/>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788722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1077151" y="368563"/>
            <a:ext cx="7370762" cy="976313"/>
          </a:xfrm>
        </p:spPr>
        <p:txBody>
          <a:bodyPr>
            <a:normAutofit fontScale="90000"/>
          </a:bodyPr>
          <a:lstStyle/>
          <a:p>
            <a:pPr algn="ctr" defTabSz="914400" rtl="0" eaLnBrk="1" latinLnBrk="0" hangingPunct="0">
              <a:spcBef>
                <a:spcPct val="0"/>
              </a:spcBef>
              <a:buNone/>
            </a:pPr>
            <a:r>
              <a:rPr lang="zh-TW" altLang="en-US" sz="4000" b="1" kern="1200" dirty="0">
                <a:solidFill>
                  <a:srgbClr val="0000FF"/>
                </a:solidFill>
                <a:latin typeface="標楷體" panose="03000509000000000000" pitchFamily="65" charset="-120"/>
                <a:ea typeface="標楷體" panose="03000509000000000000" pitchFamily="65" charset="-120"/>
                <a:cs typeface="+mn-cs"/>
              </a:rPr>
              <a:t>如何利用陽光測量偏振片（或板）偏振方向</a:t>
            </a:r>
          </a:p>
        </p:txBody>
      </p:sp>
      <p:pic>
        <p:nvPicPr>
          <p:cNvPr id="4" name="Picture 4" descr="http://hyperphysics.phy-astr.gsu.edu/Hbase/phyopt/imgpho/sunglass.gif"/>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tretch>
            <a:fillRect/>
          </a:stretch>
        </p:blipFill>
        <p:spPr bwMode="auto">
          <a:xfrm>
            <a:off x="1077151" y="2099733"/>
            <a:ext cx="6989697" cy="3901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26172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474132" y="238479"/>
            <a:ext cx="7412567" cy="885825"/>
          </a:xfrm>
        </p:spPr>
        <p:txBody>
          <a:bodyPr>
            <a:normAutofit/>
          </a:bodyPr>
          <a:lstStyle/>
          <a:p>
            <a:pPr algn="l" defTabSz="914400" rtl="0" eaLnBrk="1" latinLnBrk="0" hangingPunct="0">
              <a:spcBef>
                <a:spcPct val="0"/>
              </a:spcBef>
              <a:buNone/>
            </a:pPr>
            <a:r>
              <a:rPr lang="zh-TW" altLang="en-US" sz="4000" dirty="0">
                <a:solidFill>
                  <a:srgbClr val="0000FF"/>
                </a:solidFill>
                <a:latin typeface="標楷體" panose="03000509000000000000" pitchFamily="65" charset="-120"/>
                <a:ea typeface="標楷體" panose="03000509000000000000" pitchFamily="65" charset="-120"/>
                <a:cs typeface="+mn-cs"/>
              </a:rPr>
              <a:t>實驗內容</a:t>
            </a:r>
            <a:r>
              <a:rPr lang="en-US" altLang="zh-TW" sz="4000" dirty="0">
                <a:solidFill>
                  <a:srgbClr val="0000FF"/>
                </a:solidFill>
                <a:latin typeface="標楷體" panose="03000509000000000000" pitchFamily="65" charset="-120"/>
                <a:ea typeface="標楷體" panose="03000509000000000000" pitchFamily="65" charset="-120"/>
                <a:cs typeface="+mn-cs"/>
              </a:rPr>
              <a:t>-</a:t>
            </a:r>
            <a:r>
              <a:rPr lang="zh-TW" altLang="en-US" sz="4000" dirty="0">
                <a:solidFill>
                  <a:srgbClr val="0000FF"/>
                </a:solidFill>
                <a:latin typeface="標楷體" panose="03000509000000000000" pitchFamily="65" charset="-120"/>
                <a:ea typeface="標楷體" panose="03000509000000000000" pitchFamily="65" charset="-120"/>
                <a:cs typeface="+mn-cs"/>
              </a:rPr>
              <a:t>布魯斯特角</a:t>
            </a:r>
            <a:endParaRPr lang="zh-TW" altLang="zh-TW" sz="4000" b="1" kern="1200" dirty="0">
              <a:solidFill>
                <a:srgbClr val="0000FF"/>
              </a:solidFill>
              <a:latin typeface="標楷體" panose="03000509000000000000" pitchFamily="65" charset="-120"/>
              <a:ea typeface="標楷體" panose="03000509000000000000" pitchFamily="65" charset="-120"/>
              <a:cs typeface="+mn-cs"/>
            </a:endParaRPr>
          </a:p>
        </p:txBody>
      </p:sp>
      <p:sp>
        <p:nvSpPr>
          <p:cNvPr id="5" name="文字方塊 4"/>
          <p:cNvSpPr txBox="1"/>
          <p:nvPr/>
        </p:nvSpPr>
        <p:spPr>
          <a:xfrm>
            <a:off x="806824" y="1200547"/>
            <a:ext cx="5074920" cy="507831"/>
          </a:xfrm>
          <a:prstGeom prst="rect">
            <a:avLst/>
          </a:prstGeom>
          <a:noFill/>
        </p:spPr>
        <p:txBody>
          <a:bodyPr wrap="square" rtlCol="0">
            <a:spAutoFit/>
          </a:bodyPr>
          <a:lstStyle/>
          <a:p>
            <a:r>
              <a:rPr lang="en-US" altLang="zh-TW" sz="2700" dirty="0"/>
              <a:t>Brewster angle (polarization angle)</a:t>
            </a:r>
            <a:endParaRPr lang="zh-TW" altLang="en-US" sz="2700" dirty="0"/>
          </a:p>
        </p:txBody>
      </p:sp>
      <p:pic>
        <p:nvPicPr>
          <p:cNvPr id="11" name="圖片 10"/>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Lst>
          </a:blip>
          <a:srcRect/>
          <a:stretch>
            <a:fillRect/>
          </a:stretch>
        </p:blipFill>
        <p:spPr bwMode="auto">
          <a:xfrm>
            <a:off x="135467" y="1877713"/>
            <a:ext cx="4683837" cy="4861754"/>
          </a:xfrm>
          <a:prstGeom prst="rect">
            <a:avLst/>
          </a:prstGeom>
          <a:noFill/>
          <a:ln w="9525">
            <a:noFill/>
            <a:miter lim="800000"/>
            <a:headEnd/>
            <a:tailEnd/>
          </a:ln>
        </p:spPr>
      </p:pic>
      <p:sp>
        <p:nvSpPr>
          <p:cNvPr id="4" name="文字方塊 3"/>
          <p:cNvSpPr txBox="1"/>
          <p:nvPr/>
        </p:nvSpPr>
        <p:spPr>
          <a:xfrm>
            <a:off x="4733649" y="1877712"/>
            <a:ext cx="4410351" cy="1815882"/>
          </a:xfrm>
          <a:prstGeom prst="rect">
            <a:avLst/>
          </a:prstGeom>
          <a:noFill/>
        </p:spPr>
        <p:txBody>
          <a:bodyPr wrap="square" rtlCol="0">
            <a:spAutoFit/>
          </a:bodyPr>
          <a:lstStyle/>
          <a:p>
            <a:pPr marL="385763" indent="-385763">
              <a:buAutoNum type="alphaLcParenBoth"/>
            </a:pPr>
            <a:r>
              <a:rPr lang="zh-TW" altLang="en-US" sz="2800" dirty="0">
                <a:latin typeface="標楷體" panose="03000509000000000000" pitchFamily="65" charset="-120"/>
                <a:ea typeface="標楷體" panose="03000509000000000000" pitchFamily="65" charset="-120"/>
              </a:rPr>
              <a:t>或 </a:t>
            </a:r>
            <a:r>
              <a:rPr lang="en-US" altLang="zh-TW" sz="2800" dirty="0">
                <a:latin typeface="標楷體" panose="03000509000000000000" pitchFamily="65" charset="-120"/>
                <a:ea typeface="標楷體" panose="03000509000000000000" pitchFamily="65" charset="-120"/>
              </a:rPr>
              <a:t>(b)</a:t>
            </a:r>
            <a:r>
              <a:rPr lang="zh-TW" altLang="en-US" sz="2800" dirty="0">
                <a:latin typeface="標楷體" panose="03000509000000000000" pitchFamily="65" charset="-120"/>
                <a:ea typeface="標楷體" panose="03000509000000000000" pitchFamily="65" charset="-120"/>
              </a:rPr>
              <a:t> 哪個安排較好？</a:t>
            </a:r>
            <a:endParaRPr lang="en-US" altLang="zh-TW" sz="2800" dirty="0">
              <a:latin typeface="標楷體" panose="03000509000000000000" pitchFamily="65" charset="-120"/>
              <a:ea typeface="標楷體" panose="03000509000000000000" pitchFamily="65" charset="-120"/>
            </a:endParaRPr>
          </a:p>
          <a:p>
            <a:r>
              <a:rPr lang="zh-TW" altLang="en-US" sz="2800" dirty="0">
                <a:latin typeface="標楷體" panose="03000509000000000000" pitchFamily="65" charset="-120"/>
                <a:ea typeface="標楷體" panose="03000509000000000000" pitchFamily="65" charset="-120"/>
              </a:rPr>
              <a:t>嘗試測量反射光線與折射光線夾角。</a:t>
            </a:r>
            <a:endParaRPr lang="en-US" altLang="zh-TW" sz="2800" dirty="0">
              <a:latin typeface="標楷體" panose="03000509000000000000" pitchFamily="65" charset="-120"/>
              <a:ea typeface="標楷體" panose="03000509000000000000" pitchFamily="65" charset="-120"/>
            </a:endParaRPr>
          </a:p>
          <a:p>
            <a:endParaRPr lang="zh-TW" altLang="en-US" sz="2800" dirty="0">
              <a:latin typeface="標楷體" panose="03000509000000000000" pitchFamily="65" charset="-120"/>
              <a:ea typeface="標楷體" panose="03000509000000000000" pitchFamily="65" charset="-120"/>
            </a:endParaRPr>
          </a:p>
        </p:txBody>
      </p:sp>
      <p:pic>
        <p:nvPicPr>
          <p:cNvPr id="7" name="圖片 6"/>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40000"/>
                    </a14:imgEffect>
                  </a14:imgLayer>
                </a14:imgProps>
              </a:ext>
              <a:ext uri="{28A0092B-C50C-407E-A947-70E740481C1C}">
                <a14:useLocalDpi xmlns:a14="http://schemas.microsoft.com/office/drawing/2010/main" val="0"/>
              </a:ext>
            </a:extLst>
          </a:blip>
          <a:srcRect/>
          <a:stretch/>
        </p:blipFill>
        <p:spPr>
          <a:xfrm>
            <a:off x="5381481" y="3431430"/>
            <a:ext cx="3443842" cy="2969370"/>
          </a:xfrm>
          <a:prstGeom prst="roundRect">
            <a:avLst>
              <a:gd name="adj" fmla="val 7869"/>
            </a:avLst>
          </a:prstGeom>
        </p:spPr>
      </p:pic>
    </p:spTree>
    <p:extLst>
      <p:ext uri="{BB962C8B-B14F-4D97-AF65-F5344CB8AC3E}">
        <p14:creationId xmlns:p14="http://schemas.microsoft.com/office/powerpoint/2010/main" val="2925264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85889" y="717523"/>
            <a:ext cx="9058111" cy="2015936"/>
          </a:xfrm>
          <a:prstGeom prst="rect">
            <a:avLst/>
          </a:prstGeom>
          <a:noFill/>
        </p:spPr>
        <p:txBody>
          <a:bodyPr wrap="square" rtlCol="0">
            <a:spAutoFit/>
          </a:bodyPr>
          <a:lstStyle/>
          <a:p>
            <a:pPr marL="452438" indent="-452438" hangingPunct="0">
              <a:spcAft>
                <a:spcPts val="600"/>
              </a:spcAft>
            </a:pPr>
            <a:r>
              <a:rPr lang="zh-TW" altLang="zh-TW" sz="2300" b="1" dirty="0">
                <a:latin typeface="標楷體" pitchFamily="65" charset="-120"/>
                <a:ea typeface="標楷體" pitchFamily="65" charset="-120"/>
              </a:rPr>
              <a:t>三、儀器</a:t>
            </a:r>
            <a:endParaRPr lang="zh-TW" altLang="zh-TW" sz="2300" dirty="0">
              <a:latin typeface="標楷體" pitchFamily="65" charset="-120"/>
              <a:ea typeface="標楷體" pitchFamily="65" charset="-120"/>
            </a:endParaRPr>
          </a:p>
          <a:p>
            <a:pPr marL="452438" indent="-452438" hangingPunct="0"/>
            <a:r>
              <a:rPr lang="en-US" altLang="zh-TW" sz="2300" dirty="0">
                <a:latin typeface="標楷體" pitchFamily="65" charset="-120"/>
                <a:ea typeface="標楷體" pitchFamily="65" charset="-120"/>
              </a:rPr>
              <a:t>	</a:t>
            </a:r>
            <a:r>
              <a:rPr lang="zh-TW" altLang="zh-TW" sz="2300" dirty="0">
                <a:latin typeface="標楷體" pitchFamily="65" charset="-120"/>
                <a:ea typeface="標楷體" pitchFamily="65" charset="-120"/>
              </a:rPr>
              <a:t>光學台、角度台，光度計，雷射，偏振板</a:t>
            </a:r>
            <a:r>
              <a:rPr lang="en-US" altLang="zh-TW" sz="2300" baseline="30000" dirty="0">
                <a:latin typeface="標楷體" pitchFamily="65" charset="-120"/>
                <a:ea typeface="標楷體" pitchFamily="65" charset="-120"/>
                <a:sym typeface="Wingdings 2"/>
              </a:rPr>
              <a:t></a:t>
            </a:r>
            <a:r>
              <a:rPr lang="en-US" altLang="zh-TW" sz="2300" baseline="30000" dirty="0">
                <a:latin typeface="標楷體" pitchFamily="65" charset="-120"/>
                <a:ea typeface="標楷體" pitchFamily="65" charset="-120"/>
              </a:rPr>
              <a:t>2</a:t>
            </a:r>
            <a:r>
              <a:rPr lang="zh-TW" altLang="zh-TW" sz="2300" dirty="0">
                <a:latin typeface="標楷體" pitchFamily="65" charset="-120"/>
                <a:ea typeface="標楷體" pitchFamily="65" charset="-120"/>
              </a:rPr>
              <a:t>三片，約</a:t>
            </a:r>
            <a:r>
              <a:rPr lang="en-US" altLang="zh-TW" sz="2300" dirty="0">
                <a:latin typeface="標楷體" pitchFamily="65" charset="-120"/>
                <a:ea typeface="標楷體" pitchFamily="65" charset="-120"/>
              </a:rPr>
              <a:t>10mm</a:t>
            </a:r>
            <a:r>
              <a:rPr lang="zh-TW" altLang="zh-TW" sz="2300" dirty="0">
                <a:latin typeface="標楷體" pitchFamily="65" charset="-120"/>
                <a:ea typeface="標楷體" pitchFamily="65" charset="-120"/>
              </a:rPr>
              <a:t>厚玻璃或壓克力一片及量角器。</a:t>
            </a:r>
          </a:p>
          <a:p>
            <a:pPr marL="452438" indent="-452438" hangingPunct="0">
              <a:spcBef>
                <a:spcPts val="600"/>
              </a:spcBef>
            </a:pPr>
            <a:r>
              <a:rPr lang="zh-TW" altLang="zh-TW" sz="2300" b="1" dirty="0">
                <a:latin typeface="標楷體" pitchFamily="65" charset="-120"/>
                <a:ea typeface="標楷體" pitchFamily="65" charset="-120"/>
              </a:rPr>
              <a:t>四、</a:t>
            </a:r>
            <a:r>
              <a:rPr lang="zh-TW" altLang="en-US" sz="2300" b="1" dirty="0">
                <a:latin typeface="標楷體" pitchFamily="65" charset="-120"/>
                <a:ea typeface="標楷體" pitchFamily="65" charset="-120"/>
              </a:rPr>
              <a:t>實驗裝置</a:t>
            </a:r>
            <a:endParaRPr lang="zh-TW" altLang="zh-TW" sz="2300" dirty="0">
              <a:latin typeface="標楷體" pitchFamily="65" charset="-120"/>
              <a:ea typeface="標楷體" pitchFamily="65" charset="-120"/>
            </a:endParaRPr>
          </a:p>
          <a:p>
            <a:endParaRPr lang="zh-TW" altLang="en-US" sz="2300" dirty="0">
              <a:latin typeface="標楷體" pitchFamily="65" charset="-120"/>
              <a:ea typeface="標楷體" pitchFamily="65" charset="-120"/>
            </a:endParaRPr>
          </a:p>
        </p:txBody>
      </p:sp>
      <p:sp>
        <p:nvSpPr>
          <p:cNvPr id="5" name="矩形 4"/>
          <p:cNvSpPr/>
          <p:nvPr/>
        </p:nvSpPr>
        <p:spPr>
          <a:xfrm>
            <a:off x="4062707" y="2405814"/>
            <a:ext cx="3384376" cy="576064"/>
          </a:xfrm>
          <a:prstGeom prst="rect">
            <a:avLst/>
          </a:prstGeom>
          <a:solidFill>
            <a:schemeClr val="tx1">
              <a:lumMod val="95000"/>
            </a:schemeClr>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zh-TW" altLang="en-US" sz="2300">
              <a:solidFill>
                <a:schemeClr val="tx1"/>
              </a:solidFill>
              <a:latin typeface="標楷體" pitchFamily="65" charset="-120"/>
              <a:ea typeface="標楷體" pitchFamily="65" charset="-120"/>
            </a:endParaRPr>
          </a:p>
        </p:txBody>
      </p:sp>
      <p:grpSp>
        <p:nvGrpSpPr>
          <p:cNvPr id="6" name="群組 5"/>
          <p:cNvGrpSpPr/>
          <p:nvPr/>
        </p:nvGrpSpPr>
        <p:grpSpPr>
          <a:xfrm rot="16200000">
            <a:off x="3331767" y="2381881"/>
            <a:ext cx="216024" cy="648071"/>
            <a:chOff x="4888496" y="1556793"/>
            <a:chExt cx="216024" cy="648071"/>
          </a:xfrm>
        </p:grpSpPr>
        <p:sp>
          <p:nvSpPr>
            <p:cNvPr id="7" name="矩形 6"/>
            <p:cNvSpPr/>
            <p:nvPr/>
          </p:nvSpPr>
          <p:spPr>
            <a:xfrm>
              <a:off x="4888496" y="1556793"/>
              <a:ext cx="216024" cy="576064"/>
            </a:xfrm>
            <a:prstGeom prst="rect">
              <a:avLst/>
            </a:prstGeom>
            <a:solidFill>
              <a:schemeClr val="bg1">
                <a:lumMod val="65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zh-TW" altLang="en-US" sz="2300">
                <a:solidFill>
                  <a:schemeClr val="tx1"/>
                </a:solidFill>
                <a:latin typeface="標楷體" pitchFamily="65" charset="-120"/>
                <a:ea typeface="標楷體" pitchFamily="65" charset="-120"/>
              </a:endParaRPr>
            </a:p>
          </p:txBody>
        </p:sp>
        <p:sp>
          <p:nvSpPr>
            <p:cNvPr id="8" name="矩形 7"/>
            <p:cNvSpPr/>
            <p:nvPr/>
          </p:nvSpPr>
          <p:spPr>
            <a:xfrm>
              <a:off x="4932040" y="2132856"/>
              <a:ext cx="144016" cy="7200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zh-TW" altLang="en-US" sz="2300">
                <a:solidFill>
                  <a:schemeClr val="tx1"/>
                </a:solidFill>
                <a:latin typeface="標楷體" pitchFamily="65" charset="-120"/>
                <a:ea typeface="標楷體" pitchFamily="65" charset="-120"/>
              </a:endParaRPr>
            </a:p>
          </p:txBody>
        </p:sp>
      </p:grpSp>
      <p:sp>
        <p:nvSpPr>
          <p:cNvPr id="11" name="手繪多邊形 10"/>
          <p:cNvSpPr/>
          <p:nvPr/>
        </p:nvSpPr>
        <p:spPr>
          <a:xfrm flipV="1">
            <a:off x="3765892" y="2705468"/>
            <a:ext cx="2946212" cy="0"/>
          </a:xfrm>
          <a:custGeom>
            <a:avLst/>
            <a:gdLst>
              <a:gd name="connsiteX0" fmla="*/ 0 w 1359702"/>
              <a:gd name="connsiteY0" fmla="*/ 202706 h 202706"/>
              <a:gd name="connsiteX1" fmla="*/ 1359702 w 1359702"/>
              <a:gd name="connsiteY1" fmla="*/ 192508 h 202706"/>
              <a:gd name="connsiteX0" fmla="*/ 0 w 1392729"/>
              <a:gd name="connsiteY0" fmla="*/ 202706 h 328643"/>
              <a:gd name="connsiteX1" fmla="*/ 1392729 w 1392729"/>
              <a:gd name="connsiteY1" fmla="*/ 328643 h 328643"/>
              <a:gd name="connsiteX0" fmla="*/ 0 w 1464736"/>
              <a:gd name="connsiteY0" fmla="*/ 202706 h 328642"/>
              <a:gd name="connsiteX1" fmla="*/ 1464736 w 1464736"/>
              <a:gd name="connsiteY1" fmla="*/ 328642 h 328642"/>
              <a:gd name="connsiteX0" fmla="*/ 72008 w 1536744"/>
              <a:gd name="connsiteY0" fmla="*/ 0 h 144015"/>
              <a:gd name="connsiteX1" fmla="*/ 0 w 1536744"/>
              <a:gd name="connsiteY1" fmla="*/ 144015 h 144015"/>
              <a:gd name="connsiteX2" fmla="*/ 1536744 w 1536744"/>
              <a:gd name="connsiteY2" fmla="*/ 125936 h 144015"/>
              <a:gd name="connsiteX0" fmla="*/ 184116 w 1648852"/>
              <a:gd name="connsiteY0" fmla="*/ 0 h 155940"/>
              <a:gd name="connsiteX1" fmla="*/ 112108 w 1648852"/>
              <a:gd name="connsiteY1" fmla="*/ 144015 h 155940"/>
              <a:gd name="connsiteX2" fmla="*/ 256124 w 1648852"/>
              <a:gd name="connsiteY2" fmla="*/ 144015 h 155940"/>
              <a:gd name="connsiteX3" fmla="*/ 1648852 w 1648852"/>
              <a:gd name="connsiteY3" fmla="*/ 125936 h 155940"/>
              <a:gd name="connsiteX0" fmla="*/ 112108 w 1576844"/>
              <a:gd name="connsiteY0" fmla="*/ 0 h 155940"/>
              <a:gd name="connsiteX1" fmla="*/ 40100 w 1576844"/>
              <a:gd name="connsiteY1" fmla="*/ 144015 h 155940"/>
              <a:gd name="connsiteX2" fmla="*/ 256124 w 1576844"/>
              <a:gd name="connsiteY2" fmla="*/ 144014 h 155940"/>
              <a:gd name="connsiteX3" fmla="*/ 1576844 w 1576844"/>
              <a:gd name="connsiteY3" fmla="*/ 125936 h 155940"/>
              <a:gd name="connsiteX0" fmla="*/ 112108 w 1576844"/>
              <a:gd name="connsiteY0" fmla="*/ 0 h 155940"/>
              <a:gd name="connsiteX1" fmla="*/ 40100 w 1576844"/>
              <a:gd name="connsiteY1" fmla="*/ 144015 h 155940"/>
              <a:gd name="connsiteX2" fmla="*/ 256124 w 1576844"/>
              <a:gd name="connsiteY2" fmla="*/ 144014 h 155940"/>
              <a:gd name="connsiteX3" fmla="*/ 256124 w 1576844"/>
              <a:gd name="connsiteY3" fmla="*/ 144014 h 155940"/>
              <a:gd name="connsiteX4" fmla="*/ 1576844 w 1576844"/>
              <a:gd name="connsiteY4" fmla="*/ 125936 h 155940"/>
              <a:gd name="connsiteX0" fmla="*/ 112108 w 1576844"/>
              <a:gd name="connsiteY0" fmla="*/ 0 h 155940"/>
              <a:gd name="connsiteX1" fmla="*/ 40100 w 1576844"/>
              <a:gd name="connsiteY1" fmla="*/ 144015 h 155940"/>
              <a:gd name="connsiteX2" fmla="*/ 256124 w 1576844"/>
              <a:gd name="connsiteY2" fmla="*/ 144014 h 155940"/>
              <a:gd name="connsiteX3" fmla="*/ 184116 w 1576844"/>
              <a:gd name="connsiteY3" fmla="*/ 72006 h 155940"/>
              <a:gd name="connsiteX4" fmla="*/ 1576844 w 1576844"/>
              <a:gd name="connsiteY4" fmla="*/ 125936 h 155940"/>
              <a:gd name="connsiteX0" fmla="*/ 112108 w 1576844"/>
              <a:gd name="connsiteY0" fmla="*/ 0 h 155940"/>
              <a:gd name="connsiteX1" fmla="*/ 40100 w 1576844"/>
              <a:gd name="connsiteY1" fmla="*/ 144015 h 155940"/>
              <a:gd name="connsiteX2" fmla="*/ 256124 w 1576844"/>
              <a:gd name="connsiteY2" fmla="*/ 144014 h 155940"/>
              <a:gd name="connsiteX3" fmla="*/ 184116 w 1576844"/>
              <a:gd name="connsiteY3" fmla="*/ 144014 h 155940"/>
              <a:gd name="connsiteX4" fmla="*/ 1576844 w 1576844"/>
              <a:gd name="connsiteY4" fmla="*/ 125936 h 155940"/>
              <a:gd name="connsiteX0" fmla="*/ 184116 w 1648852"/>
              <a:gd name="connsiteY0" fmla="*/ 0 h 155940"/>
              <a:gd name="connsiteX1" fmla="*/ 112108 w 1648852"/>
              <a:gd name="connsiteY1" fmla="*/ 144015 h 155940"/>
              <a:gd name="connsiteX2" fmla="*/ 256124 w 1648852"/>
              <a:gd name="connsiteY2" fmla="*/ 144014 h 155940"/>
              <a:gd name="connsiteX3" fmla="*/ 256124 w 1648852"/>
              <a:gd name="connsiteY3" fmla="*/ 144014 h 155940"/>
              <a:gd name="connsiteX4" fmla="*/ 1648852 w 1648852"/>
              <a:gd name="connsiteY4" fmla="*/ 125936 h 155940"/>
              <a:gd name="connsiteX0" fmla="*/ 184116 w 1648852"/>
              <a:gd name="connsiteY0" fmla="*/ 0 h 155940"/>
              <a:gd name="connsiteX1" fmla="*/ 112108 w 1648852"/>
              <a:gd name="connsiteY1" fmla="*/ 144015 h 155940"/>
              <a:gd name="connsiteX2" fmla="*/ 256124 w 1648852"/>
              <a:gd name="connsiteY2" fmla="*/ 144014 h 155940"/>
              <a:gd name="connsiteX3" fmla="*/ 279919 w 1648852"/>
              <a:gd name="connsiteY3" fmla="*/ 116820 h 155940"/>
              <a:gd name="connsiteX4" fmla="*/ 1648852 w 1648852"/>
              <a:gd name="connsiteY4" fmla="*/ 125936 h 155940"/>
              <a:gd name="connsiteX0" fmla="*/ 160321 w 1625057"/>
              <a:gd name="connsiteY0" fmla="*/ 0 h 163485"/>
              <a:gd name="connsiteX1" fmla="*/ 88313 w 1625057"/>
              <a:gd name="connsiteY1" fmla="*/ 144015 h 163485"/>
              <a:gd name="connsiteX2" fmla="*/ 256124 w 1625057"/>
              <a:gd name="connsiteY2" fmla="*/ 116820 h 163485"/>
              <a:gd name="connsiteX3" fmla="*/ 1625057 w 1625057"/>
              <a:gd name="connsiteY3" fmla="*/ 125936 h 163485"/>
              <a:gd name="connsiteX0" fmla="*/ 160321 w 1625057"/>
              <a:gd name="connsiteY0" fmla="*/ 0 h 144015"/>
              <a:gd name="connsiteX1" fmla="*/ 88313 w 1625057"/>
              <a:gd name="connsiteY1" fmla="*/ 144015 h 144015"/>
              <a:gd name="connsiteX2" fmla="*/ 256124 w 1625057"/>
              <a:gd name="connsiteY2" fmla="*/ 116820 h 144015"/>
              <a:gd name="connsiteX3" fmla="*/ 1625057 w 1625057"/>
              <a:gd name="connsiteY3" fmla="*/ 125936 h 144015"/>
              <a:gd name="connsiteX0" fmla="*/ 160321 w 1625057"/>
              <a:gd name="connsiteY0" fmla="*/ 5968 h 149983"/>
              <a:gd name="connsiteX1" fmla="*/ 88313 w 1625057"/>
              <a:gd name="connsiteY1" fmla="*/ 149983 h 149983"/>
              <a:gd name="connsiteX2" fmla="*/ 256124 w 1625057"/>
              <a:gd name="connsiteY2" fmla="*/ 122788 h 149983"/>
              <a:gd name="connsiteX3" fmla="*/ 1625057 w 1625057"/>
              <a:gd name="connsiteY3" fmla="*/ 131904 h 149983"/>
              <a:gd name="connsiteX0" fmla="*/ 160321 w 1625057"/>
              <a:gd name="connsiteY0" fmla="*/ 0 h 144015"/>
              <a:gd name="connsiteX1" fmla="*/ 88313 w 1625057"/>
              <a:gd name="connsiteY1" fmla="*/ 144015 h 144015"/>
              <a:gd name="connsiteX2" fmla="*/ 256124 w 1625057"/>
              <a:gd name="connsiteY2" fmla="*/ 116820 h 144015"/>
              <a:gd name="connsiteX3" fmla="*/ 1625057 w 1625057"/>
              <a:gd name="connsiteY3" fmla="*/ 125936 h 144015"/>
              <a:gd name="connsiteX0" fmla="*/ 72008 w 1536744"/>
              <a:gd name="connsiteY0" fmla="*/ 0 h 144015"/>
              <a:gd name="connsiteX1" fmla="*/ 0 w 1536744"/>
              <a:gd name="connsiteY1" fmla="*/ 144015 h 144015"/>
              <a:gd name="connsiteX2" fmla="*/ 167811 w 1536744"/>
              <a:gd name="connsiteY2" fmla="*/ 116820 h 144015"/>
              <a:gd name="connsiteX3" fmla="*/ 1536744 w 1536744"/>
              <a:gd name="connsiteY3" fmla="*/ 125936 h 144015"/>
              <a:gd name="connsiteX0" fmla="*/ 109400 w 1536744"/>
              <a:gd name="connsiteY0" fmla="*/ 2570 h 143185"/>
              <a:gd name="connsiteX1" fmla="*/ 0 w 1536744"/>
              <a:gd name="connsiteY1" fmla="*/ 143185 h 143185"/>
              <a:gd name="connsiteX2" fmla="*/ 167811 w 1536744"/>
              <a:gd name="connsiteY2" fmla="*/ 115990 h 143185"/>
              <a:gd name="connsiteX3" fmla="*/ 1536744 w 1536744"/>
              <a:gd name="connsiteY3" fmla="*/ 125106 h 143185"/>
              <a:gd name="connsiteX0" fmla="*/ 109400 w 1536744"/>
              <a:gd name="connsiteY0" fmla="*/ 2570 h 143185"/>
              <a:gd name="connsiteX1" fmla="*/ 0 w 1536744"/>
              <a:gd name="connsiteY1" fmla="*/ 143185 h 143185"/>
              <a:gd name="connsiteX2" fmla="*/ 167811 w 1536744"/>
              <a:gd name="connsiteY2" fmla="*/ 115990 h 143185"/>
              <a:gd name="connsiteX3" fmla="*/ 1536744 w 1536744"/>
              <a:gd name="connsiteY3" fmla="*/ 125106 h 143185"/>
              <a:gd name="connsiteX0" fmla="*/ 109400 w 1536744"/>
              <a:gd name="connsiteY0" fmla="*/ 2570 h 145755"/>
              <a:gd name="connsiteX1" fmla="*/ 0 w 1536744"/>
              <a:gd name="connsiteY1" fmla="*/ 143185 h 145755"/>
              <a:gd name="connsiteX2" fmla="*/ 167811 w 1536744"/>
              <a:gd name="connsiteY2" fmla="*/ 115990 h 145755"/>
              <a:gd name="connsiteX3" fmla="*/ 1536744 w 1536744"/>
              <a:gd name="connsiteY3" fmla="*/ 125106 h 145755"/>
              <a:gd name="connsiteX0" fmla="*/ 109400 w 1536744"/>
              <a:gd name="connsiteY0" fmla="*/ 0 h 143185"/>
              <a:gd name="connsiteX1" fmla="*/ 0 w 1536744"/>
              <a:gd name="connsiteY1" fmla="*/ 140615 h 143185"/>
              <a:gd name="connsiteX2" fmla="*/ 167811 w 1536744"/>
              <a:gd name="connsiteY2" fmla="*/ 113420 h 143185"/>
              <a:gd name="connsiteX3" fmla="*/ 1536744 w 1536744"/>
              <a:gd name="connsiteY3" fmla="*/ 122536 h 143185"/>
              <a:gd name="connsiteX0" fmla="*/ 109400 w 1536744"/>
              <a:gd name="connsiteY0" fmla="*/ 0 h 143185"/>
              <a:gd name="connsiteX1" fmla="*/ 0 w 1536744"/>
              <a:gd name="connsiteY1" fmla="*/ 140615 h 143185"/>
              <a:gd name="connsiteX2" fmla="*/ 167811 w 1536744"/>
              <a:gd name="connsiteY2" fmla="*/ 113420 h 143185"/>
              <a:gd name="connsiteX3" fmla="*/ 1536744 w 1536744"/>
              <a:gd name="connsiteY3" fmla="*/ 122536 h 143185"/>
              <a:gd name="connsiteX0" fmla="*/ 109400 w 1536744"/>
              <a:gd name="connsiteY0" fmla="*/ 0 h 143185"/>
              <a:gd name="connsiteX1" fmla="*/ 0 w 1536744"/>
              <a:gd name="connsiteY1" fmla="*/ 140615 h 143185"/>
              <a:gd name="connsiteX2" fmla="*/ 167811 w 1536744"/>
              <a:gd name="connsiteY2" fmla="*/ 113420 h 143185"/>
              <a:gd name="connsiteX3" fmla="*/ 1536744 w 1536744"/>
              <a:gd name="connsiteY3" fmla="*/ 122536 h 143185"/>
              <a:gd name="connsiteX0" fmla="*/ 109400 w 1536744"/>
              <a:gd name="connsiteY0" fmla="*/ 0 h 143185"/>
              <a:gd name="connsiteX1" fmla="*/ 0 w 1536744"/>
              <a:gd name="connsiteY1" fmla="*/ 140615 h 143185"/>
              <a:gd name="connsiteX2" fmla="*/ 167811 w 1536744"/>
              <a:gd name="connsiteY2" fmla="*/ 113420 h 143185"/>
              <a:gd name="connsiteX3" fmla="*/ 1536744 w 1536744"/>
              <a:gd name="connsiteY3" fmla="*/ 122536 h 143185"/>
              <a:gd name="connsiteX0" fmla="*/ 109400 w 2481738"/>
              <a:gd name="connsiteY0" fmla="*/ 0 h 143185"/>
              <a:gd name="connsiteX1" fmla="*/ 0 w 2481738"/>
              <a:gd name="connsiteY1" fmla="*/ 140615 h 143185"/>
              <a:gd name="connsiteX2" fmla="*/ 167811 w 2481738"/>
              <a:gd name="connsiteY2" fmla="*/ 113420 h 143185"/>
              <a:gd name="connsiteX3" fmla="*/ 2481738 w 2481738"/>
              <a:gd name="connsiteY3" fmla="*/ 68148 h 143185"/>
              <a:gd name="connsiteX0" fmla="*/ 109400 w 2481738"/>
              <a:gd name="connsiteY0" fmla="*/ 0 h 143185"/>
              <a:gd name="connsiteX1" fmla="*/ 0 w 2481738"/>
              <a:gd name="connsiteY1" fmla="*/ 140615 h 143185"/>
              <a:gd name="connsiteX2" fmla="*/ 167811 w 2481738"/>
              <a:gd name="connsiteY2" fmla="*/ 113420 h 143185"/>
              <a:gd name="connsiteX3" fmla="*/ 1621727 w 2481738"/>
              <a:gd name="connsiteY3" fmla="*/ 132737 h 143185"/>
              <a:gd name="connsiteX4" fmla="*/ 2481738 w 2481738"/>
              <a:gd name="connsiteY4" fmla="*/ 68148 h 143185"/>
              <a:gd name="connsiteX0" fmla="*/ 109400 w 2481738"/>
              <a:gd name="connsiteY0" fmla="*/ 0 h 143185"/>
              <a:gd name="connsiteX1" fmla="*/ 0 w 2481738"/>
              <a:gd name="connsiteY1" fmla="*/ 140615 h 143185"/>
              <a:gd name="connsiteX2" fmla="*/ 167811 w 2481738"/>
              <a:gd name="connsiteY2" fmla="*/ 113420 h 143185"/>
              <a:gd name="connsiteX3" fmla="*/ 1635324 w 2481738"/>
              <a:gd name="connsiteY3" fmla="*/ 115741 h 143185"/>
              <a:gd name="connsiteX4" fmla="*/ 2481738 w 2481738"/>
              <a:gd name="connsiteY4" fmla="*/ 68148 h 143185"/>
              <a:gd name="connsiteX0" fmla="*/ 109400 w 2481738"/>
              <a:gd name="connsiteY0" fmla="*/ 0 h 143185"/>
              <a:gd name="connsiteX1" fmla="*/ 0 w 2481738"/>
              <a:gd name="connsiteY1" fmla="*/ 140615 h 143185"/>
              <a:gd name="connsiteX2" fmla="*/ 167811 w 2481738"/>
              <a:gd name="connsiteY2" fmla="*/ 113420 h 143185"/>
              <a:gd name="connsiteX3" fmla="*/ 918434 w 2481738"/>
              <a:gd name="connsiteY3" fmla="*/ 123056 h 143185"/>
              <a:gd name="connsiteX4" fmla="*/ 2481738 w 2481738"/>
              <a:gd name="connsiteY4" fmla="*/ 68148 h 143185"/>
              <a:gd name="connsiteX0" fmla="*/ 109400 w 2481738"/>
              <a:gd name="connsiteY0" fmla="*/ 0 h 171757"/>
              <a:gd name="connsiteX1" fmla="*/ 0 w 2481738"/>
              <a:gd name="connsiteY1" fmla="*/ 140615 h 171757"/>
              <a:gd name="connsiteX2" fmla="*/ 167811 w 2481738"/>
              <a:gd name="connsiteY2" fmla="*/ 113420 h 171757"/>
              <a:gd name="connsiteX3" fmla="*/ 918434 w 2481738"/>
              <a:gd name="connsiteY3" fmla="*/ 123056 h 171757"/>
              <a:gd name="connsiteX4" fmla="*/ 1634903 w 2481738"/>
              <a:gd name="connsiteY4" fmla="*/ 171757 h 171757"/>
              <a:gd name="connsiteX5" fmla="*/ 2481738 w 2481738"/>
              <a:gd name="connsiteY5" fmla="*/ 68148 h 171757"/>
              <a:gd name="connsiteX0" fmla="*/ 109400 w 2481738"/>
              <a:gd name="connsiteY0" fmla="*/ 0 h 171757"/>
              <a:gd name="connsiteX1" fmla="*/ 0 w 2481738"/>
              <a:gd name="connsiteY1" fmla="*/ 140615 h 171757"/>
              <a:gd name="connsiteX2" fmla="*/ 167811 w 2481738"/>
              <a:gd name="connsiteY2" fmla="*/ 113420 h 171757"/>
              <a:gd name="connsiteX3" fmla="*/ 918434 w 2481738"/>
              <a:gd name="connsiteY3" fmla="*/ 123056 h 171757"/>
              <a:gd name="connsiteX4" fmla="*/ 1634903 w 2481738"/>
              <a:gd name="connsiteY4" fmla="*/ 171757 h 171757"/>
              <a:gd name="connsiteX5" fmla="*/ 2481738 w 2481738"/>
              <a:gd name="connsiteY5" fmla="*/ 163246 h 171757"/>
              <a:gd name="connsiteX0" fmla="*/ 109400 w 2481738"/>
              <a:gd name="connsiteY0" fmla="*/ 0 h 171757"/>
              <a:gd name="connsiteX1" fmla="*/ 0 w 2481738"/>
              <a:gd name="connsiteY1" fmla="*/ 140615 h 171757"/>
              <a:gd name="connsiteX2" fmla="*/ 918434 w 2481738"/>
              <a:gd name="connsiteY2" fmla="*/ 123056 h 171757"/>
              <a:gd name="connsiteX3" fmla="*/ 1634903 w 2481738"/>
              <a:gd name="connsiteY3" fmla="*/ 171757 h 171757"/>
              <a:gd name="connsiteX4" fmla="*/ 2481738 w 2481738"/>
              <a:gd name="connsiteY4" fmla="*/ 163246 h 171757"/>
              <a:gd name="connsiteX0" fmla="*/ 0 w 2372338"/>
              <a:gd name="connsiteY0" fmla="*/ 0 h 171757"/>
              <a:gd name="connsiteX1" fmla="*/ 809034 w 2372338"/>
              <a:gd name="connsiteY1" fmla="*/ 123056 h 171757"/>
              <a:gd name="connsiteX2" fmla="*/ 1525503 w 2372338"/>
              <a:gd name="connsiteY2" fmla="*/ 171757 h 171757"/>
              <a:gd name="connsiteX3" fmla="*/ 2372338 w 2372338"/>
              <a:gd name="connsiteY3" fmla="*/ 163246 h 171757"/>
              <a:gd name="connsiteX0" fmla="*/ 0 w 3067282"/>
              <a:gd name="connsiteY0" fmla="*/ 0 h 105920"/>
              <a:gd name="connsiteX1" fmla="*/ 1503978 w 3067282"/>
              <a:gd name="connsiteY1" fmla="*/ 57219 h 105920"/>
              <a:gd name="connsiteX2" fmla="*/ 2220447 w 3067282"/>
              <a:gd name="connsiteY2" fmla="*/ 105920 h 105920"/>
              <a:gd name="connsiteX3" fmla="*/ 3067282 w 3067282"/>
              <a:gd name="connsiteY3" fmla="*/ 97409 h 105920"/>
              <a:gd name="connsiteX0" fmla="*/ 0 w 3067282"/>
              <a:gd name="connsiteY0" fmla="*/ 7983 h 113903"/>
              <a:gd name="connsiteX1" fmla="*/ 1503978 w 3067282"/>
              <a:gd name="connsiteY1" fmla="*/ 28626 h 113903"/>
              <a:gd name="connsiteX2" fmla="*/ 2220447 w 3067282"/>
              <a:gd name="connsiteY2" fmla="*/ 113903 h 113903"/>
              <a:gd name="connsiteX3" fmla="*/ 3067282 w 3067282"/>
              <a:gd name="connsiteY3" fmla="*/ 105392 h 113903"/>
              <a:gd name="connsiteX0" fmla="*/ 0 w 3067282"/>
              <a:gd name="connsiteY0" fmla="*/ 7983 h 105392"/>
              <a:gd name="connsiteX1" fmla="*/ 1503978 w 3067282"/>
              <a:gd name="connsiteY1" fmla="*/ 28626 h 105392"/>
              <a:gd name="connsiteX2" fmla="*/ 2227763 w 3067282"/>
              <a:gd name="connsiteY2" fmla="*/ 70012 h 105392"/>
              <a:gd name="connsiteX3" fmla="*/ 3067282 w 3067282"/>
              <a:gd name="connsiteY3" fmla="*/ 105392 h 105392"/>
              <a:gd name="connsiteX0" fmla="*/ 0 w 3067282"/>
              <a:gd name="connsiteY0" fmla="*/ 7983 h 70012"/>
              <a:gd name="connsiteX1" fmla="*/ 1503978 w 3067282"/>
              <a:gd name="connsiteY1" fmla="*/ 28626 h 70012"/>
              <a:gd name="connsiteX2" fmla="*/ 2227763 w 3067282"/>
              <a:gd name="connsiteY2" fmla="*/ 70012 h 70012"/>
              <a:gd name="connsiteX3" fmla="*/ 3067282 w 3067282"/>
              <a:gd name="connsiteY3" fmla="*/ 61501 h 70012"/>
              <a:gd name="connsiteX0" fmla="*/ 0 w 3067282"/>
              <a:gd name="connsiteY0" fmla="*/ 0 h 62029"/>
              <a:gd name="connsiteX1" fmla="*/ 1503978 w 3067282"/>
              <a:gd name="connsiteY1" fmla="*/ 20643 h 62029"/>
              <a:gd name="connsiteX2" fmla="*/ 2227763 w 3067282"/>
              <a:gd name="connsiteY2" fmla="*/ 62029 h 62029"/>
              <a:gd name="connsiteX3" fmla="*/ 3067282 w 3067282"/>
              <a:gd name="connsiteY3" fmla="*/ 53518 h 62029"/>
              <a:gd name="connsiteX0" fmla="*/ 0 w 3067282"/>
              <a:gd name="connsiteY0" fmla="*/ 0 h 62029"/>
              <a:gd name="connsiteX1" fmla="*/ 1520833 w 3067282"/>
              <a:gd name="connsiteY1" fmla="*/ 8002 h 62029"/>
              <a:gd name="connsiteX2" fmla="*/ 2227763 w 3067282"/>
              <a:gd name="connsiteY2" fmla="*/ 62029 h 62029"/>
              <a:gd name="connsiteX3" fmla="*/ 3067282 w 3067282"/>
              <a:gd name="connsiteY3" fmla="*/ 53518 h 62029"/>
              <a:gd name="connsiteX0" fmla="*/ 0 w 3067282"/>
              <a:gd name="connsiteY0" fmla="*/ 0 h 62029"/>
              <a:gd name="connsiteX1" fmla="*/ 1520833 w 3067282"/>
              <a:gd name="connsiteY1" fmla="*/ 8002 h 62029"/>
              <a:gd name="connsiteX2" fmla="*/ 2227763 w 3067282"/>
              <a:gd name="connsiteY2" fmla="*/ 62029 h 62029"/>
              <a:gd name="connsiteX3" fmla="*/ 3067282 w 3067282"/>
              <a:gd name="connsiteY3" fmla="*/ 53518 h 62029"/>
              <a:gd name="connsiteX0" fmla="*/ 0 w 3067282"/>
              <a:gd name="connsiteY0" fmla="*/ 0 h 62029"/>
              <a:gd name="connsiteX1" fmla="*/ 1508192 w 3067282"/>
              <a:gd name="connsiteY1" fmla="*/ 8002 h 62029"/>
              <a:gd name="connsiteX2" fmla="*/ 2227763 w 3067282"/>
              <a:gd name="connsiteY2" fmla="*/ 62029 h 62029"/>
              <a:gd name="connsiteX3" fmla="*/ 3067282 w 3067282"/>
              <a:gd name="connsiteY3" fmla="*/ 53518 h 62029"/>
              <a:gd name="connsiteX0" fmla="*/ 0 w 3067282"/>
              <a:gd name="connsiteY0" fmla="*/ 10534 h 72563"/>
              <a:gd name="connsiteX1" fmla="*/ 1780041 w 3067282"/>
              <a:gd name="connsiteY1" fmla="*/ 0 h 72563"/>
              <a:gd name="connsiteX2" fmla="*/ 2227763 w 3067282"/>
              <a:gd name="connsiteY2" fmla="*/ 72563 h 72563"/>
              <a:gd name="connsiteX3" fmla="*/ 3067282 w 3067282"/>
              <a:gd name="connsiteY3" fmla="*/ 64052 h 72563"/>
              <a:gd name="connsiteX0" fmla="*/ 0 w 3067282"/>
              <a:gd name="connsiteY0" fmla="*/ 10534 h 91098"/>
              <a:gd name="connsiteX1" fmla="*/ 1780041 w 3067282"/>
              <a:gd name="connsiteY1" fmla="*/ 0 h 91098"/>
              <a:gd name="connsiteX2" fmla="*/ 2005342 w 3067282"/>
              <a:gd name="connsiteY2" fmla="*/ 91098 h 91098"/>
              <a:gd name="connsiteX3" fmla="*/ 3067282 w 3067282"/>
              <a:gd name="connsiteY3" fmla="*/ 64052 h 91098"/>
              <a:gd name="connsiteX0" fmla="*/ 0 w 2109633"/>
              <a:gd name="connsiteY0" fmla="*/ 10534 h 292652"/>
              <a:gd name="connsiteX1" fmla="*/ 1780041 w 2109633"/>
              <a:gd name="connsiteY1" fmla="*/ 0 h 292652"/>
              <a:gd name="connsiteX2" fmla="*/ 2005342 w 2109633"/>
              <a:gd name="connsiteY2" fmla="*/ 91098 h 292652"/>
              <a:gd name="connsiteX3" fmla="*/ 2109633 w 2109633"/>
              <a:gd name="connsiteY3" fmla="*/ 292652 h 292652"/>
              <a:gd name="connsiteX0" fmla="*/ 0 w 2109633"/>
              <a:gd name="connsiteY0" fmla="*/ 10534 h 292652"/>
              <a:gd name="connsiteX1" fmla="*/ 1780041 w 2109633"/>
              <a:gd name="connsiteY1" fmla="*/ 0 h 292652"/>
              <a:gd name="connsiteX2" fmla="*/ 2109633 w 2109633"/>
              <a:gd name="connsiteY2" fmla="*/ 292652 h 292652"/>
              <a:gd name="connsiteX0" fmla="*/ 0 w 2946212"/>
              <a:gd name="connsiteY0" fmla="*/ 19440 h 19440"/>
              <a:gd name="connsiteX1" fmla="*/ 1780041 w 2946212"/>
              <a:gd name="connsiteY1" fmla="*/ 8906 h 19440"/>
              <a:gd name="connsiteX2" fmla="*/ 2946212 w 2946212"/>
              <a:gd name="connsiteY2" fmla="*/ 0 h 19440"/>
              <a:gd name="connsiteX0" fmla="*/ 0 w 2946212"/>
              <a:gd name="connsiteY0" fmla="*/ 20262 h 20262"/>
              <a:gd name="connsiteX1" fmla="*/ 1955139 w 2946212"/>
              <a:gd name="connsiteY1" fmla="*/ 0 h 20262"/>
              <a:gd name="connsiteX2" fmla="*/ 2946212 w 2946212"/>
              <a:gd name="connsiteY2" fmla="*/ 822 h 20262"/>
              <a:gd name="connsiteX0" fmla="*/ 0 w 2946212"/>
              <a:gd name="connsiteY0" fmla="*/ 20262 h 20262"/>
              <a:gd name="connsiteX1" fmla="*/ 1955139 w 2946212"/>
              <a:gd name="connsiteY1" fmla="*/ 0 h 20262"/>
              <a:gd name="connsiteX2" fmla="*/ 2946212 w 2946212"/>
              <a:gd name="connsiteY2" fmla="*/ 822 h 20262"/>
            </a:gdLst>
            <a:ahLst/>
            <a:cxnLst>
              <a:cxn ang="0">
                <a:pos x="connsiteX0" y="connsiteY0"/>
              </a:cxn>
              <a:cxn ang="0">
                <a:pos x="connsiteX1" y="connsiteY1"/>
              </a:cxn>
              <a:cxn ang="0">
                <a:pos x="connsiteX2" y="connsiteY2"/>
              </a:cxn>
            </a:cxnLst>
            <a:rect l="l" t="t" r="r" b="b"/>
            <a:pathLst>
              <a:path w="2946212" h="20262">
                <a:moveTo>
                  <a:pt x="0" y="20262"/>
                </a:moveTo>
                <a:lnTo>
                  <a:pt x="1955139" y="0"/>
                </a:lnTo>
                <a:lnTo>
                  <a:pt x="2946212" y="822"/>
                </a:lnTo>
              </a:path>
            </a:pathLst>
          </a:cu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zh-TW" altLang="en-US" sz="2300">
              <a:latin typeface="標楷體" pitchFamily="65" charset="-120"/>
              <a:ea typeface="標楷體" pitchFamily="65" charset="-120"/>
            </a:endParaRPr>
          </a:p>
        </p:txBody>
      </p:sp>
      <p:cxnSp>
        <p:nvCxnSpPr>
          <p:cNvPr id="15" name="直線接點 14"/>
          <p:cNvCxnSpPr/>
          <p:nvPr/>
        </p:nvCxnSpPr>
        <p:spPr>
          <a:xfrm>
            <a:off x="3805955" y="2531033"/>
            <a:ext cx="0" cy="360000"/>
          </a:xfrm>
          <a:prstGeom prst="line">
            <a:avLst/>
          </a:prstGeom>
          <a:ln w="38100"/>
        </p:spPr>
        <p:style>
          <a:lnRef idx="2">
            <a:schemeClr val="accent4"/>
          </a:lnRef>
          <a:fillRef idx="0">
            <a:schemeClr val="accent4"/>
          </a:fillRef>
          <a:effectRef idx="1">
            <a:schemeClr val="accent4"/>
          </a:effectRef>
          <a:fontRef idx="minor">
            <a:schemeClr val="tx1"/>
          </a:fontRef>
        </p:style>
      </p:cxnSp>
      <p:sp>
        <p:nvSpPr>
          <p:cNvPr id="16" name="矩形 15"/>
          <p:cNvSpPr/>
          <p:nvPr/>
        </p:nvSpPr>
        <p:spPr>
          <a:xfrm>
            <a:off x="4069192" y="4040021"/>
            <a:ext cx="3384376" cy="576064"/>
          </a:xfrm>
          <a:prstGeom prst="rect">
            <a:avLst/>
          </a:prstGeom>
          <a:solidFill>
            <a:schemeClr val="tx1">
              <a:lumMod val="95000"/>
            </a:schemeClr>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zh-TW" altLang="en-US" sz="2300">
              <a:solidFill>
                <a:schemeClr val="tx1"/>
              </a:solidFill>
              <a:latin typeface="標楷體" pitchFamily="65" charset="-120"/>
              <a:ea typeface="標楷體" pitchFamily="65" charset="-120"/>
            </a:endParaRPr>
          </a:p>
        </p:txBody>
      </p:sp>
      <p:grpSp>
        <p:nvGrpSpPr>
          <p:cNvPr id="17" name="群組 16"/>
          <p:cNvGrpSpPr/>
          <p:nvPr/>
        </p:nvGrpSpPr>
        <p:grpSpPr>
          <a:xfrm rot="16200000">
            <a:off x="3338252" y="4016088"/>
            <a:ext cx="216024" cy="648071"/>
            <a:chOff x="4888496" y="1556793"/>
            <a:chExt cx="216024" cy="648071"/>
          </a:xfrm>
        </p:grpSpPr>
        <p:sp>
          <p:nvSpPr>
            <p:cNvPr id="18" name="矩形 17"/>
            <p:cNvSpPr/>
            <p:nvPr/>
          </p:nvSpPr>
          <p:spPr>
            <a:xfrm>
              <a:off x="4888496" y="1556793"/>
              <a:ext cx="216024" cy="576064"/>
            </a:xfrm>
            <a:prstGeom prst="rect">
              <a:avLst/>
            </a:prstGeom>
            <a:solidFill>
              <a:schemeClr val="bg1">
                <a:lumMod val="65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zh-TW" altLang="en-US" sz="2300">
                <a:solidFill>
                  <a:schemeClr val="tx1"/>
                </a:solidFill>
                <a:latin typeface="標楷體" pitchFamily="65" charset="-120"/>
                <a:ea typeface="標楷體" pitchFamily="65" charset="-120"/>
              </a:endParaRPr>
            </a:p>
          </p:txBody>
        </p:sp>
        <p:sp>
          <p:nvSpPr>
            <p:cNvPr id="19" name="矩形 18"/>
            <p:cNvSpPr/>
            <p:nvPr/>
          </p:nvSpPr>
          <p:spPr>
            <a:xfrm>
              <a:off x="4932040" y="2132856"/>
              <a:ext cx="144016" cy="7200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zh-TW" altLang="en-US" sz="2300">
                <a:solidFill>
                  <a:schemeClr val="tx1"/>
                </a:solidFill>
                <a:latin typeface="標楷體" pitchFamily="65" charset="-120"/>
                <a:ea typeface="標楷體" pitchFamily="65" charset="-120"/>
              </a:endParaRPr>
            </a:p>
          </p:txBody>
        </p:sp>
      </p:grpSp>
      <p:sp>
        <p:nvSpPr>
          <p:cNvPr id="20" name="橢圓 19"/>
          <p:cNvSpPr/>
          <p:nvPr/>
        </p:nvSpPr>
        <p:spPr>
          <a:xfrm>
            <a:off x="5383554" y="4024894"/>
            <a:ext cx="612000" cy="61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300">
              <a:solidFill>
                <a:schemeClr val="tx1"/>
              </a:solidFill>
              <a:latin typeface="標楷體" pitchFamily="65" charset="-120"/>
              <a:ea typeface="標楷體" pitchFamily="65" charset="-120"/>
            </a:endParaRPr>
          </a:p>
        </p:txBody>
      </p:sp>
      <p:cxnSp>
        <p:nvCxnSpPr>
          <p:cNvPr id="24" name="直線接點 23"/>
          <p:cNvCxnSpPr/>
          <p:nvPr/>
        </p:nvCxnSpPr>
        <p:spPr>
          <a:xfrm>
            <a:off x="3812440" y="4165240"/>
            <a:ext cx="0" cy="360000"/>
          </a:xfrm>
          <a:prstGeom prst="line">
            <a:avLst/>
          </a:prstGeom>
          <a:ln w="38100"/>
        </p:spPr>
        <p:style>
          <a:lnRef idx="2">
            <a:schemeClr val="accent4"/>
          </a:lnRef>
          <a:fillRef idx="0">
            <a:schemeClr val="accent4"/>
          </a:fillRef>
          <a:effectRef idx="1">
            <a:schemeClr val="accent4"/>
          </a:effectRef>
          <a:fontRef idx="minor">
            <a:schemeClr val="tx1"/>
          </a:fontRef>
        </p:style>
      </p:cxnSp>
      <p:cxnSp>
        <p:nvCxnSpPr>
          <p:cNvPr id="25" name="直線接點 24"/>
          <p:cNvCxnSpPr/>
          <p:nvPr/>
        </p:nvCxnSpPr>
        <p:spPr>
          <a:xfrm>
            <a:off x="5692566" y="2528897"/>
            <a:ext cx="0" cy="360000"/>
          </a:xfrm>
          <a:prstGeom prst="line">
            <a:avLst/>
          </a:prstGeom>
          <a:ln w="38100"/>
        </p:spPr>
        <p:style>
          <a:lnRef idx="2">
            <a:schemeClr val="accent4"/>
          </a:lnRef>
          <a:fillRef idx="0">
            <a:schemeClr val="accent4"/>
          </a:fillRef>
          <a:effectRef idx="1">
            <a:schemeClr val="accent4"/>
          </a:effectRef>
          <a:fontRef idx="minor">
            <a:schemeClr val="tx1"/>
          </a:fontRef>
        </p:style>
      </p:cxnSp>
      <p:sp>
        <p:nvSpPr>
          <p:cNvPr id="26" name="矩形 25"/>
          <p:cNvSpPr/>
          <p:nvPr/>
        </p:nvSpPr>
        <p:spPr>
          <a:xfrm rot="18900000" flipV="1">
            <a:off x="5647395" y="4149238"/>
            <a:ext cx="64394" cy="360608"/>
          </a:xfrm>
          <a:prstGeom prst="rect">
            <a:avLst/>
          </a:prstGeom>
          <a:solidFill>
            <a:schemeClr val="bg1">
              <a:lumMod val="8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300">
              <a:solidFill>
                <a:schemeClr val="tx1"/>
              </a:solidFill>
              <a:latin typeface="標楷體" pitchFamily="65" charset="-120"/>
              <a:ea typeface="標楷體" pitchFamily="65" charset="-120"/>
            </a:endParaRPr>
          </a:p>
        </p:txBody>
      </p:sp>
      <p:sp>
        <p:nvSpPr>
          <p:cNvPr id="27" name="手繪多邊形 26"/>
          <p:cNvSpPr/>
          <p:nvPr/>
        </p:nvSpPr>
        <p:spPr>
          <a:xfrm flipV="1">
            <a:off x="3770185" y="4341044"/>
            <a:ext cx="2946212" cy="0"/>
          </a:xfrm>
          <a:custGeom>
            <a:avLst/>
            <a:gdLst>
              <a:gd name="connsiteX0" fmla="*/ 0 w 1359702"/>
              <a:gd name="connsiteY0" fmla="*/ 202706 h 202706"/>
              <a:gd name="connsiteX1" fmla="*/ 1359702 w 1359702"/>
              <a:gd name="connsiteY1" fmla="*/ 192508 h 202706"/>
              <a:gd name="connsiteX0" fmla="*/ 0 w 1392729"/>
              <a:gd name="connsiteY0" fmla="*/ 202706 h 328643"/>
              <a:gd name="connsiteX1" fmla="*/ 1392729 w 1392729"/>
              <a:gd name="connsiteY1" fmla="*/ 328643 h 328643"/>
              <a:gd name="connsiteX0" fmla="*/ 0 w 1464736"/>
              <a:gd name="connsiteY0" fmla="*/ 202706 h 328642"/>
              <a:gd name="connsiteX1" fmla="*/ 1464736 w 1464736"/>
              <a:gd name="connsiteY1" fmla="*/ 328642 h 328642"/>
              <a:gd name="connsiteX0" fmla="*/ 72008 w 1536744"/>
              <a:gd name="connsiteY0" fmla="*/ 0 h 144015"/>
              <a:gd name="connsiteX1" fmla="*/ 0 w 1536744"/>
              <a:gd name="connsiteY1" fmla="*/ 144015 h 144015"/>
              <a:gd name="connsiteX2" fmla="*/ 1536744 w 1536744"/>
              <a:gd name="connsiteY2" fmla="*/ 125936 h 144015"/>
              <a:gd name="connsiteX0" fmla="*/ 184116 w 1648852"/>
              <a:gd name="connsiteY0" fmla="*/ 0 h 155940"/>
              <a:gd name="connsiteX1" fmla="*/ 112108 w 1648852"/>
              <a:gd name="connsiteY1" fmla="*/ 144015 h 155940"/>
              <a:gd name="connsiteX2" fmla="*/ 256124 w 1648852"/>
              <a:gd name="connsiteY2" fmla="*/ 144015 h 155940"/>
              <a:gd name="connsiteX3" fmla="*/ 1648852 w 1648852"/>
              <a:gd name="connsiteY3" fmla="*/ 125936 h 155940"/>
              <a:gd name="connsiteX0" fmla="*/ 112108 w 1576844"/>
              <a:gd name="connsiteY0" fmla="*/ 0 h 155940"/>
              <a:gd name="connsiteX1" fmla="*/ 40100 w 1576844"/>
              <a:gd name="connsiteY1" fmla="*/ 144015 h 155940"/>
              <a:gd name="connsiteX2" fmla="*/ 256124 w 1576844"/>
              <a:gd name="connsiteY2" fmla="*/ 144014 h 155940"/>
              <a:gd name="connsiteX3" fmla="*/ 1576844 w 1576844"/>
              <a:gd name="connsiteY3" fmla="*/ 125936 h 155940"/>
              <a:gd name="connsiteX0" fmla="*/ 112108 w 1576844"/>
              <a:gd name="connsiteY0" fmla="*/ 0 h 155940"/>
              <a:gd name="connsiteX1" fmla="*/ 40100 w 1576844"/>
              <a:gd name="connsiteY1" fmla="*/ 144015 h 155940"/>
              <a:gd name="connsiteX2" fmla="*/ 256124 w 1576844"/>
              <a:gd name="connsiteY2" fmla="*/ 144014 h 155940"/>
              <a:gd name="connsiteX3" fmla="*/ 256124 w 1576844"/>
              <a:gd name="connsiteY3" fmla="*/ 144014 h 155940"/>
              <a:gd name="connsiteX4" fmla="*/ 1576844 w 1576844"/>
              <a:gd name="connsiteY4" fmla="*/ 125936 h 155940"/>
              <a:gd name="connsiteX0" fmla="*/ 112108 w 1576844"/>
              <a:gd name="connsiteY0" fmla="*/ 0 h 155940"/>
              <a:gd name="connsiteX1" fmla="*/ 40100 w 1576844"/>
              <a:gd name="connsiteY1" fmla="*/ 144015 h 155940"/>
              <a:gd name="connsiteX2" fmla="*/ 256124 w 1576844"/>
              <a:gd name="connsiteY2" fmla="*/ 144014 h 155940"/>
              <a:gd name="connsiteX3" fmla="*/ 184116 w 1576844"/>
              <a:gd name="connsiteY3" fmla="*/ 72006 h 155940"/>
              <a:gd name="connsiteX4" fmla="*/ 1576844 w 1576844"/>
              <a:gd name="connsiteY4" fmla="*/ 125936 h 155940"/>
              <a:gd name="connsiteX0" fmla="*/ 112108 w 1576844"/>
              <a:gd name="connsiteY0" fmla="*/ 0 h 155940"/>
              <a:gd name="connsiteX1" fmla="*/ 40100 w 1576844"/>
              <a:gd name="connsiteY1" fmla="*/ 144015 h 155940"/>
              <a:gd name="connsiteX2" fmla="*/ 256124 w 1576844"/>
              <a:gd name="connsiteY2" fmla="*/ 144014 h 155940"/>
              <a:gd name="connsiteX3" fmla="*/ 184116 w 1576844"/>
              <a:gd name="connsiteY3" fmla="*/ 144014 h 155940"/>
              <a:gd name="connsiteX4" fmla="*/ 1576844 w 1576844"/>
              <a:gd name="connsiteY4" fmla="*/ 125936 h 155940"/>
              <a:gd name="connsiteX0" fmla="*/ 184116 w 1648852"/>
              <a:gd name="connsiteY0" fmla="*/ 0 h 155940"/>
              <a:gd name="connsiteX1" fmla="*/ 112108 w 1648852"/>
              <a:gd name="connsiteY1" fmla="*/ 144015 h 155940"/>
              <a:gd name="connsiteX2" fmla="*/ 256124 w 1648852"/>
              <a:gd name="connsiteY2" fmla="*/ 144014 h 155940"/>
              <a:gd name="connsiteX3" fmla="*/ 256124 w 1648852"/>
              <a:gd name="connsiteY3" fmla="*/ 144014 h 155940"/>
              <a:gd name="connsiteX4" fmla="*/ 1648852 w 1648852"/>
              <a:gd name="connsiteY4" fmla="*/ 125936 h 155940"/>
              <a:gd name="connsiteX0" fmla="*/ 184116 w 1648852"/>
              <a:gd name="connsiteY0" fmla="*/ 0 h 155940"/>
              <a:gd name="connsiteX1" fmla="*/ 112108 w 1648852"/>
              <a:gd name="connsiteY1" fmla="*/ 144015 h 155940"/>
              <a:gd name="connsiteX2" fmla="*/ 256124 w 1648852"/>
              <a:gd name="connsiteY2" fmla="*/ 144014 h 155940"/>
              <a:gd name="connsiteX3" fmla="*/ 279919 w 1648852"/>
              <a:gd name="connsiteY3" fmla="*/ 116820 h 155940"/>
              <a:gd name="connsiteX4" fmla="*/ 1648852 w 1648852"/>
              <a:gd name="connsiteY4" fmla="*/ 125936 h 155940"/>
              <a:gd name="connsiteX0" fmla="*/ 160321 w 1625057"/>
              <a:gd name="connsiteY0" fmla="*/ 0 h 163485"/>
              <a:gd name="connsiteX1" fmla="*/ 88313 w 1625057"/>
              <a:gd name="connsiteY1" fmla="*/ 144015 h 163485"/>
              <a:gd name="connsiteX2" fmla="*/ 256124 w 1625057"/>
              <a:gd name="connsiteY2" fmla="*/ 116820 h 163485"/>
              <a:gd name="connsiteX3" fmla="*/ 1625057 w 1625057"/>
              <a:gd name="connsiteY3" fmla="*/ 125936 h 163485"/>
              <a:gd name="connsiteX0" fmla="*/ 160321 w 1625057"/>
              <a:gd name="connsiteY0" fmla="*/ 0 h 144015"/>
              <a:gd name="connsiteX1" fmla="*/ 88313 w 1625057"/>
              <a:gd name="connsiteY1" fmla="*/ 144015 h 144015"/>
              <a:gd name="connsiteX2" fmla="*/ 256124 w 1625057"/>
              <a:gd name="connsiteY2" fmla="*/ 116820 h 144015"/>
              <a:gd name="connsiteX3" fmla="*/ 1625057 w 1625057"/>
              <a:gd name="connsiteY3" fmla="*/ 125936 h 144015"/>
              <a:gd name="connsiteX0" fmla="*/ 160321 w 1625057"/>
              <a:gd name="connsiteY0" fmla="*/ 5968 h 149983"/>
              <a:gd name="connsiteX1" fmla="*/ 88313 w 1625057"/>
              <a:gd name="connsiteY1" fmla="*/ 149983 h 149983"/>
              <a:gd name="connsiteX2" fmla="*/ 256124 w 1625057"/>
              <a:gd name="connsiteY2" fmla="*/ 122788 h 149983"/>
              <a:gd name="connsiteX3" fmla="*/ 1625057 w 1625057"/>
              <a:gd name="connsiteY3" fmla="*/ 131904 h 149983"/>
              <a:gd name="connsiteX0" fmla="*/ 160321 w 1625057"/>
              <a:gd name="connsiteY0" fmla="*/ 0 h 144015"/>
              <a:gd name="connsiteX1" fmla="*/ 88313 w 1625057"/>
              <a:gd name="connsiteY1" fmla="*/ 144015 h 144015"/>
              <a:gd name="connsiteX2" fmla="*/ 256124 w 1625057"/>
              <a:gd name="connsiteY2" fmla="*/ 116820 h 144015"/>
              <a:gd name="connsiteX3" fmla="*/ 1625057 w 1625057"/>
              <a:gd name="connsiteY3" fmla="*/ 125936 h 144015"/>
              <a:gd name="connsiteX0" fmla="*/ 72008 w 1536744"/>
              <a:gd name="connsiteY0" fmla="*/ 0 h 144015"/>
              <a:gd name="connsiteX1" fmla="*/ 0 w 1536744"/>
              <a:gd name="connsiteY1" fmla="*/ 144015 h 144015"/>
              <a:gd name="connsiteX2" fmla="*/ 167811 w 1536744"/>
              <a:gd name="connsiteY2" fmla="*/ 116820 h 144015"/>
              <a:gd name="connsiteX3" fmla="*/ 1536744 w 1536744"/>
              <a:gd name="connsiteY3" fmla="*/ 125936 h 144015"/>
              <a:gd name="connsiteX0" fmla="*/ 109400 w 1536744"/>
              <a:gd name="connsiteY0" fmla="*/ 2570 h 143185"/>
              <a:gd name="connsiteX1" fmla="*/ 0 w 1536744"/>
              <a:gd name="connsiteY1" fmla="*/ 143185 h 143185"/>
              <a:gd name="connsiteX2" fmla="*/ 167811 w 1536744"/>
              <a:gd name="connsiteY2" fmla="*/ 115990 h 143185"/>
              <a:gd name="connsiteX3" fmla="*/ 1536744 w 1536744"/>
              <a:gd name="connsiteY3" fmla="*/ 125106 h 143185"/>
              <a:gd name="connsiteX0" fmla="*/ 109400 w 1536744"/>
              <a:gd name="connsiteY0" fmla="*/ 2570 h 143185"/>
              <a:gd name="connsiteX1" fmla="*/ 0 w 1536744"/>
              <a:gd name="connsiteY1" fmla="*/ 143185 h 143185"/>
              <a:gd name="connsiteX2" fmla="*/ 167811 w 1536744"/>
              <a:gd name="connsiteY2" fmla="*/ 115990 h 143185"/>
              <a:gd name="connsiteX3" fmla="*/ 1536744 w 1536744"/>
              <a:gd name="connsiteY3" fmla="*/ 125106 h 143185"/>
              <a:gd name="connsiteX0" fmla="*/ 109400 w 1536744"/>
              <a:gd name="connsiteY0" fmla="*/ 2570 h 145755"/>
              <a:gd name="connsiteX1" fmla="*/ 0 w 1536744"/>
              <a:gd name="connsiteY1" fmla="*/ 143185 h 145755"/>
              <a:gd name="connsiteX2" fmla="*/ 167811 w 1536744"/>
              <a:gd name="connsiteY2" fmla="*/ 115990 h 145755"/>
              <a:gd name="connsiteX3" fmla="*/ 1536744 w 1536744"/>
              <a:gd name="connsiteY3" fmla="*/ 125106 h 145755"/>
              <a:gd name="connsiteX0" fmla="*/ 109400 w 1536744"/>
              <a:gd name="connsiteY0" fmla="*/ 0 h 143185"/>
              <a:gd name="connsiteX1" fmla="*/ 0 w 1536744"/>
              <a:gd name="connsiteY1" fmla="*/ 140615 h 143185"/>
              <a:gd name="connsiteX2" fmla="*/ 167811 w 1536744"/>
              <a:gd name="connsiteY2" fmla="*/ 113420 h 143185"/>
              <a:gd name="connsiteX3" fmla="*/ 1536744 w 1536744"/>
              <a:gd name="connsiteY3" fmla="*/ 122536 h 143185"/>
              <a:gd name="connsiteX0" fmla="*/ 109400 w 1536744"/>
              <a:gd name="connsiteY0" fmla="*/ 0 h 143185"/>
              <a:gd name="connsiteX1" fmla="*/ 0 w 1536744"/>
              <a:gd name="connsiteY1" fmla="*/ 140615 h 143185"/>
              <a:gd name="connsiteX2" fmla="*/ 167811 w 1536744"/>
              <a:gd name="connsiteY2" fmla="*/ 113420 h 143185"/>
              <a:gd name="connsiteX3" fmla="*/ 1536744 w 1536744"/>
              <a:gd name="connsiteY3" fmla="*/ 122536 h 143185"/>
              <a:gd name="connsiteX0" fmla="*/ 109400 w 1536744"/>
              <a:gd name="connsiteY0" fmla="*/ 0 h 143185"/>
              <a:gd name="connsiteX1" fmla="*/ 0 w 1536744"/>
              <a:gd name="connsiteY1" fmla="*/ 140615 h 143185"/>
              <a:gd name="connsiteX2" fmla="*/ 167811 w 1536744"/>
              <a:gd name="connsiteY2" fmla="*/ 113420 h 143185"/>
              <a:gd name="connsiteX3" fmla="*/ 1536744 w 1536744"/>
              <a:gd name="connsiteY3" fmla="*/ 122536 h 143185"/>
              <a:gd name="connsiteX0" fmla="*/ 109400 w 1536744"/>
              <a:gd name="connsiteY0" fmla="*/ 0 h 143185"/>
              <a:gd name="connsiteX1" fmla="*/ 0 w 1536744"/>
              <a:gd name="connsiteY1" fmla="*/ 140615 h 143185"/>
              <a:gd name="connsiteX2" fmla="*/ 167811 w 1536744"/>
              <a:gd name="connsiteY2" fmla="*/ 113420 h 143185"/>
              <a:gd name="connsiteX3" fmla="*/ 1536744 w 1536744"/>
              <a:gd name="connsiteY3" fmla="*/ 122536 h 143185"/>
              <a:gd name="connsiteX0" fmla="*/ 109400 w 2481738"/>
              <a:gd name="connsiteY0" fmla="*/ 0 h 143185"/>
              <a:gd name="connsiteX1" fmla="*/ 0 w 2481738"/>
              <a:gd name="connsiteY1" fmla="*/ 140615 h 143185"/>
              <a:gd name="connsiteX2" fmla="*/ 167811 w 2481738"/>
              <a:gd name="connsiteY2" fmla="*/ 113420 h 143185"/>
              <a:gd name="connsiteX3" fmla="*/ 2481738 w 2481738"/>
              <a:gd name="connsiteY3" fmla="*/ 68148 h 143185"/>
              <a:gd name="connsiteX0" fmla="*/ 109400 w 2481738"/>
              <a:gd name="connsiteY0" fmla="*/ 0 h 143185"/>
              <a:gd name="connsiteX1" fmla="*/ 0 w 2481738"/>
              <a:gd name="connsiteY1" fmla="*/ 140615 h 143185"/>
              <a:gd name="connsiteX2" fmla="*/ 167811 w 2481738"/>
              <a:gd name="connsiteY2" fmla="*/ 113420 h 143185"/>
              <a:gd name="connsiteX3" fmla="*/ 1621727 w 2481738"/>
              <a:gd name="connsiteY3" fmla="*/ 132737 h 143185"/>
              <a:gd name="connsiteX4" fmla="*/ 2481738 w 2481738"/>
              <a:gd name="connsiteY4" fmla="*/ 68148 h 143185"/>
              <a:gd name="connsiteX0" fmla="*/ 109400 w 2481738"/>
              <a:gd name="connsiteY0" fmla="*/ 0 h 143185"/>
              <a:gd name="connsiteX1" fmla="*/ 0 w 2481738"/>
              <a:gd name="connsiteY1" fmla="*/ 140615 h 143185"/>
              <a:gd name="connsiteX2" fmla="*/ 167811 w 2481738"/>
              <a:gd name="connsiteY2" fmla="*/ 113420 h 143185"/>
              <a:gd name="connsiteX3" fmla="*/ 1635324 w 2481738"/>
              <a:gd name="connsiteY3" fmla="*/ 115741 h 143185"/>
              <a:gd name="connsiteX4" fmla="*/ 2481738 w 2481738"/>
              <a:gd name="connsiteY4" fmla="*/ 68148 h 143185"/>
              <a:gd name="connsiteX0" fmla="*/ 109400 w 2481738"/>
              <a:gd name="connsiteY0" fmla="*/ 0 h 143185"/>
              <a:gd name="connsiteX1" fmla="*/ 0 w 2481738"/>
              <a:gd name="connsiteY1" fmla="*/ 140615 h 143185"/>
              <a:gd name="connsiteX2" fmla="*/ 167811 w 2481738"/>
              <a:gd name="connsiteY2" fmla="*/ 113420 h 143185"/>
              <a:gd name="connsiteX3" fmla="*/ 918434 w 2481738"/>
              <a:gd name="connsiteY3" fmla="*/ 123056 h 143185"/>
              <a:gd name="connsiteX4" fmla="*/ 2481738 w 2481738"/>
              <a:gd name="connsiteY4" fmla="*/ 68148 h 143185"/>
              <a:gd name="connsiteX0" fmla="*/ 109400 w 2481738"/>
              <a:gd name="connsiteY0" fmla="*/ 0 h 171757"/>
              <a:gd name="connsiteX1" fmla="*/ 0 w 2481738"/>
              <a:gd name="connsiteY1" fmla="*/ 140615 h 171757"/>
              <a:gd name="connsiteX2" fmla="*/ 167811 w 2481738"/>
              <a:gd name="connsiteY2" fmla="*/ 113420 h 171757"/>
              <a:gd name="connsiteX3" fmla="*/ 918434 w 2481738"/>
              <a:gd name="connsiteY3" fmla="*/ 123056 h 171757"/>
              <a:gd name="connsiteX4" fmla="*/ 1634903 w 2481738"/>
              <a:gd name="connsiteY4" fmla="*/ 171757 h 171757"/>
              <a:gd name="connsiteX5" fmla="*/ 2481738 w 2481738"/>
              <a:gd name="connsiteY5" fmla="*/ 68148 h 171757"/>
              <a:gd name="connsiteX0" fmla="*/ 109400 w 2481738"/>
              <a:gd name="connsiteY0" fmla="*/ 0 h 171757"/>
              <a:gd name="connsiteX1" fmla="*/ 0 w 2481738"/>
              <a:gd name="connsiteY1" fmla="*/ 140615 h 171757"/>
              <a:gd name="connsiteX2" fmla="*/ 167811 w 2481738"/>
              <a:gd name="connsiteY2" fmla="*/ 113420 h 171757"/>
              <a:gd name="connsiteX3" fmla="*/ 918434 w 2481738"/>
              <a:gd name="connsiteY3" fmla="*/ 123056 h 171757"/>
              <a:gd name="connsiteX4" fmla="*/ 1634903 w 2481738"/>
              <a:gd name="connsiteY4" fmla="*/ 171757 h 171757"/>
              <a:gd name="connsiteX5" fmla="*/ 2481738 w 2481738"/>
              <a:gd name="connsiteY5" fmla="*/ 163246 h 171757"/>
              <a:gd name="connsiteX0" fmla="*/ 109400 w 2481738"/>
              <a:gd name="connsiteY0" fmla="*/ 0 h 171757"/>
              <a:gd name="connsiteX1" fmla="*/ 0 w 2481738"/>
              <a:gd name="connsiteY1" fmla="*/ 140615 h 171757"/>
              <a:gd name="connsiteX2" fmla="*/ 918434 w 2481738"/>
              <a:gd name="connsiteY2" fmla="*/ 123056 h 171757"/>
              <a:gd name="connsiteX3" fmla="*/ 1634903 w 2481738"/>
              <a:gd name="connsiteY3" fmla="*/ 171757 h 171757"/>
              <a:gd name="connsiteX4" fmla="*/ 2481738 w 2481738"/>
              <a:gd name="connsiteY4" fmla="*/ 163246 h 171757"/>
              <a:gd name="connsiteX0" fmla="*/ 0 w 2372338"/>
              <a:gd name="connsiteY0" fmla="*/ 0 h 171757"/>
              <a:gd name="connsiteX1" fmla="*/ 809034 w 2372338"/>
              <a:gd name="connsiteY1" fmla="*/ 123056 h 171757"/>
              <a:gd name="connsiteX2" fmla="*/ 1525503 w 2372338"/>
              <a:gd name="connsiteY2" fmla="*/ 171757 h 171757"/>
              <a:gd name="connsiteX3" fmla="*/ 2372338 w 2372338"/>
              <a:gd name="connsiteY3" fmla="*/ 163246 h 171757"/>
              <a:gd name="connsiteX0" fmla="*/ 0 w 3067282"/>
              <a:gd name="connsiteY0" fmla="*/ 0 h 105920"/>
              <a:gd name="connsiteX1" fmla="*/ 1503978 w 3067282"/>
              <a:gd name="connsiteY1" fmla="*/ 57219 h 105920"/>
              <a:gd name="connsiteX2" fmla="*/ 2220447 w 3067282"/>
              <a:gd name="connsiteY2" fmla="*/ 105920 h 105920"/>
              <a:gd name="connsiteX3" fmla="*/ 3067282 w 3067282"/>
              <a:gd name="connsiteY3" fmla="*/ 97409 h 105920"/>
              <a:gd name="connsiteX0" fmla="*/ 0 w 3067282"/>
              <a:gd name="connsiteY0" fmla="*/ 7983 h 113903"/>
              <a:gd name="connsiteX1" fmla="*/ 1503978 w 3067282"/>
              <a:gd name="connsiteY1" fmla="*/ 28626 h 113903"/>
              <a:gd name="connsiteX2" fmla="*/ 2220447 w 3067282"/>
              <a:gd name="connsiteY2" fmla="*/ 113903 h 113903"/>
              <a:gd name="connsiteX3" fmla="*/ 3067282 w 3067282"/>
              <a:gd name="connsiteY3" fmla="*/ 105392 h 113903"/>
              <a:gd name="connsiteX0" fmla="*/ 0 w 3067282"/>
              <a:gd name="connsiteY0" fmla="*/ 7983 h 105392"/>
              <a:gd name="connsiteX1" fmla="*/ 1503978 w 3067282"/>
              <a:gd name="connsiteY1" fmla="*/ 28626 h 105392"/>
              <a:gd name="connsiteX2" fmla="*/ 2227763 w 3067282"/>
              <a:gd name="connsiteY2" fmla="*/ 70012 h 105392"/>
              <a:gd name="connsiteX3" fmla="*/ 3067282 w 3067282"/>
              <a:gd name="connsiteY3" fmla="*/ 105392 h 105392"/>
              <a:gd name="connsiteX0" fmla="*/ 0 w 3067282"/>
              <a:gd name="connsiteY0" fmla="*/ 7983 h 70012"/>
              <a:gd name="connsiteX1" fmla="*/ 1503978 w 3067282"/>
              <a:gd name="connsiteY1" fmla="*/ 28626 h 70012"/>
              <a:gd name="connsiteX2" fmla="*/ 2227763 w 3067282"/>
              <a:gd name="connsiteY2" fmla="*/ 70012 h 70012"/>
              <a:gd name="connsiteX3" fmla="*/ 3067282 w 3067282"/>
              <a:gd name="connsiteY3" fmla="*/ 61501 h 70012"/>
              <a:gd name="connsiteX0" fmla="*/ 0 w 3067282"/>
              <a:gd name="connsiteY0" fmla="*/ 0 h 62029"/>
              <a:gd name="connsiteX1" fmla="*/ 1503978 w 3067282"/>
              <a:gd name="connsiteY1" fmla="*/ 20643 h 62029"/>
              <a:gd name="connsiteX2" fmla="*/ 2227763 w 3067282"/>
              <a:gd name="connsiteY2" fmla="*/ 62029 h 62029"/>
              <a:gd name="connsiteX3" fmla="*/ 3067282 w 3067282"/>
              <a:gd name="connsiteY3" fmla="*/ 53518 h 62029"/>
              <a:gd name="connsiteX0" fmla="*/ 0 w 3067282"/>
              <a:gd name="connsiteY0" fmla="*/ 0 h 62029"/>
              <a:gd name="connsiteX1" fmla="*/ 1520833 w 3067282"/>
              <a:gd name="connsiteY1" fmla="*/ 8002 h 62029"/>
              <a:gd name="connsiteX2" fmla="*/ 2227763 w 3067282"/>
              <a:gd name="connsiteY2" fmla="*/ 62029 h 62029"/>
              <a:gd name="connsiteX3" fmla="*/ 3067282 w 3067282"/>
              <a:gd name="connsiteY3" fmla="*/ 53518 h 62029"/>
              <a:gd name="connsiteX0" fmla="*/ 0 w 3067282"/>
              <a:gd name="connsiteY0" fmla="*/ 0 h 62029"/>
              <a:gd name="connsiteX1" fmla="*/ 1520833 w 3067282"/>
              <a:gd name="connsiteY1" fmla="*/ 8002 h 62029"/>
              <a:gd name="connsiteX2" fmla="*/ 2227763 w 3067282"/>
              <a:gd name="connsiteY2" fmla="*/ 62029 h 62029"/>
              <a:gd name="connsiteX3" fmla="*/ 3067282 w 3067282"/>
              <a:gd name="connsiteY3" fmla="*/ 53518 h 62029"/>
              <a:gd name="connsiteX0" fmla="*/ 0 w 3067282"/>
              <a:gd name="connsiteY0" fmla="*/ 0 h 62029"/>
              <a:gd name="connsiteX1" fmla="*/ 1508192 w 3067282"/>
              <a:gd name="connsiteY1" fmla="*/ 8002 h 62029"/>
              <a:gd name="connsiteX2" fmla="*/ 2227763 w 3067282"/>
              <a:gd name="connsiteY2" fmla="*/ 62029 h 62029"/>
              <a:gd name="connsiteX3" fmla="*/ 3067282 w 3067282"/>
              <a:gd name="connsiteY3" fmla="*/ 53518 h 62029"/>
              <a:gd name="connsiteX0" fmla="*/ 0 w 3067282"/>
              <a:gd name="connsiteY0" fmla="*/ 10534 h 72563"/>
              <a:gd name="connsiteX1" fmla="*/ 1780041 w 3067282"/>
              <a:gd name="connsiteY1" fmla="*/ 0 h 72563"/>
              <a:gd name="connsiteX2" fmla="*/ 2227763 w 3067282"/>
              <a:gd name="connsiteY2" fmla="*/ 72563 h 72563"/>
              <a:gd name="connsiteX3" fmla="*/ 3067282 w 3067282"/>
              <a:gd name="connsiteY3" fmla="*/ 64052 h 72563"/>
              <a:gd name="connsiteX0" fmla="*/ 0 w 3067282"/>
              <a:gd name="connsiteY0" fmla="*/ 10534 h 91098"/>
              <a:gd name="connsiteX1" fmla="*/ 1780041 w 3067282"/>
              <a:gd name="connsiteY1" fmla="*/ 0 h 91098"/>
              <a:gd name="connsiteX2" fmla="*/ 2005342 w 3067282"/>
              <a:gd name="connsiteY2" fmla="*/ 91098 h 91098"/>
              <a:gd name="connsiteX3" fmla="*/ 3067282 w 3067282"/>
              <a:gd name="connsiteY3" fmla="*/ 64052 h 91098"/>
              <a:gd name="connsiteX0" fmla="*/ 0 w 2109633"/>
              <a:gd name="connsiteY0" fmla="*/ 10534 h 292652"/>
              <a:gd name="connsiteX1" fmla="*/ 1780041 w 2109633"/>
              <a:gd name="connsiteY1" fmla="*/ 0 h 292652"/>
              <a:gd name="connsiteX2" fmla="*/ 2005342 w 2109633"/>
              <a:gd name="connsiteY2" fmla="*/ 91098 h 292652"/>
              <a:gd name="connsiteX3" fmla="*/ 2109633 w 2109633"/>
              <a:gd name="connsiteY3" fmla="*/ 292652 h 292652"/>
              <a:gd name="connsiteX0" fmla="*/ 0 w 2109633"/>
              <a:gd name="connsiteY0" fmla="*/ 10534 h 292652"/>
              <a:gd name="connsiteX1" fmla="*/ 1780041 w 2109633"/>
              <a:gd name="connsiteY1" fmla="*/ 0 h 292652"/>
              <a:gd name="connsiteX2" fmla="*/ 2109633 w 2109633"/>
              <a:gd name="connsiteY2" fmla="*/ 292652 h 292652"/>
              <a:gd name="connsiteX0" fmla="*/ 0 w 2946212"/>
              <a:gd name="connsiteY0" fmla="*/ 19440 h 19440"/>
              <a:gd name="connsiteX1" fmla="*/ 1780041 w 2946212"/>
              <a:gd name="connsiteY1" fmla="*/ 8906 h 19440"/>
              <a:gd name="connsiteX2" fmla="*/ 2946212 w 2946212"/>
              <a:gd name="connsiteY2" fmla="*/ 0 h 19440"/>
              <a:gd name="connsiteX0" fmla="*/ 0 w 2946212"/>
              <a:gd name="connsiteY0" fmla="*/ 20262 h 20262"/>
              <a:gd name="connsiteX1" fmla="*/ 1955139 w 2946212"/>
              <a:gd name="connsiteY1" fmla="*/ 0 h 20262"/>
              <a:gd name="connsiteX2" fmla="*/ 2946212 w 2946212"/>
              <a:gd name="connsiteY2" fmla="*/ 822 h 20262"/>
              <a:gd name="connsiteX0" fmla="*/ 0 w 2946212"/>
              <a:gd name="connsiteY0" fmla="*/ 20262 h 20262"/>
              <a:gd name="connsiteX1" fmla="*/ 1955139 w 2946212"/>
              <a:gd name="connsiteY1" fmla="*/ 0 h 20262"/>
              <a:gd name="connsiteX2" fmla="*/ 2946212 w 2946212"/>
              <a:gd name="connsiteY2" fmla="*/ 822 h 20262"/>
            </a:gdLst>
            <a:ahLst/>
            <a:cxnLst>
              <a:cxn ang="0">
                <a:pos x="connsiteX0" y="connsiteY0"/>
              </a:cxn>
              <a:cxn ang="0">
                <a:pos x="connsiteX1" y="connsiteY1"/>
              </a:cxn>
              <a:cxn ang="0">
                <a:pos x="connsiteX2" y="connsiteY2"/>
              </a:cxn>
            </a:cxnLst>
            <a:rect l="l" t="t" r="r" b="b"/>
            <a:pathLst>
              <a:path w="2946212" h="20262">
                <a:moveTo>
                  <a:pt x="0" y="20262"/>
                </a:moveTo>
                <a:lnTo>
                  <a:pt x="1955139" y="0"/>
                </a:lnTo>
                <a:lnTo>
                  <a:pt x="2946212" y="822"/>
                </a:lnTo>
              </a:path>
            </a:pathLst>
          </a:cu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zh-TW" altLang="en-US" sz="2300">
              <a:latin typeface="標楷體" pitchFamily="65" charset="-120"/>
              <a:ea typeface="標楷體" pitchFamily="65" charset="-120"/>
            </a:endParaRPr>
          </a:p>
        </p:txBody>
      </p:sp>
      <p:cxnSp>
        <p:nvCxnSpPr>
          <p:cNvPr id="30" name="直線接點 29"/>
          <p:cNvCxnSpPr/>
          <p:nvPr/>
        </p:nvCxnSpPr>
        <p:spPr>
          <a:xfrm>
            <a:off x="5673809" y="4353923"/>
            <a:ext cx="76608" cy="928712"/>
          </a:xfrm>
          <a:prstGeom prst="line">
            <a:avLst/>
          </a:prstGeom>
        </p:spPr>
        <p:style>
          <a:lnRef idx="2">
            <a:schemeClr val="accent2"/>
          </a:lnRef>
          <a:fillRef idx="0">
            <a:schemeClr val="accent2"/>
          </a:fillRef>
          <a:effectRef idx="1">
            <a:schemeClr val="accent2"/>
          </a:effectRef>
          <a:fontRef idx="minor">
            <a:schemeClr val="tx1"/>
          </a:fontRef>
        </p:style>
      </p:cxnSp>
      <p:sp>
        <p:nvSpPr>
          <p:cNvPr id="41" name="矩形 40"/>
          <p:cNvSpPr/>
          <p:nvPr/>
        </p:nvSpPr>
        <p:spPr>
          <a:xfrm>
            <a:off x="4060606" y="5462317"/>
            <a:ext cx="3384376" cy="576064"/>
          </a:xfrm>
          <a:prstGeom prst="rect">
            <a:avLst/>
          </a:prstGeom>
          <a:solidFill>
            <a:schemeClr val="tx1">
              <a:lumMod val="95000"/>
            </a:schemeClr>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zh-TW" altLang="en-US" sz="2300">
              <a:solidFill>
                <a:schemeClr val="tx1"/>
              </a:solidFill>
              <a:latin typeface="標楷體" pitchFamily="65" charset="-120"/>
              <a:ea typeface="標楷體" pitchFamily="65" charset="-120"/>
            </a:endParaRPr>
          </a:p>
        </p:txBody>
      </p:sp>
      <p:grpSp>
        <p:nvGrpSpPr>
          <p:cNvPr id="42" name="群組 41"/>
          <p:cNvGrpSpPr/>
          <p:nvPr/>
        </p:nvGrpSpPr>
        <p:grpSpPr>
          <a:xfrm rot="16200000">
            <a:off x="3329666" y="5438384"/>
            <a:ext cx="216024" cy="648071"/>
            <a:chOff x="4888496" y="1556793"/>
            <a:chExt cx="216024" cy="648071"/>
          </a:xfrm>
        </p:grpSpPr>
        <p:sp>
          <p:nvSpPr>
            <p:cNvPr id="43" name="矩形 42"/>
            <p:cNvSpPr/>
            <p:nvPr/>
          </p:nvSpPr>
          <p:spPr>
            <a:xfrm>
              <a:off x="4888496" y="1556793"/>
              <a:ext cx="216024" cy="576064"/>
            </a:xfrm>
            <a:prstGeom prst="rect">
              <a:avLst/>
            </a:prstGeom>
            <a:solidFill>
              <a:schemeClr val="bg1">
                <a:lumMod val="65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zh-TW" altLang="en-US" sz="2300">
                <a:solidFill>
                  <a:schemeClr val="tx1"/>
                </a:solidFill>
                <a:latin typeface="標楷體" pitchFamily="65" charset="-120"/>
                <a:ea typeface="標楷體" pitchFamily="65" charset="-120"/>
              </a:endParaRPr>
            </a:p>
          </p:txBody>
        </p:sp>
        <p:sp>
          <p:nvSpPr>
            <p:cNvPr id="44" name="矩形 43"/>
            <p:cNvSpPr/>
            <p:nvPr/>
          </p:nvSpPr>
          <p:spPr>
            <a:xfrm>
              <a:off x="4932040" y="2132856"/>
              <a:ext cx="144016" cy="7200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zh-TW" altLang="en-US" sz="2300">
                <a:solidFill>
                  <a:schemeClr val="tx1"/>
                </a:solidFill>
                <a:latin typeface="標楷體" pitchFamily="65" charset="-120"/>
                <a:ea typeface="標楷體" pitchFamily="65" charset="-120"/>
              </a:endParaRPr>
            </a:p>
          </p:txBody>
        </p:sp>
      </p:grpSp>
      <p:sp>
        <p:nvSpPr>
          <p:cNvPr id="45" name="橢圓 44"/>
          <p:cNvSpPr/>
          <p:nvPr/>
        </p:nvSpPr>
        <p:spPr>
          <a:xfrm>
            <a:off x="5374968" y="5447190"/>
            <a:ext cx="612000" cy="61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300">
              <a:solidFill>
                <a:schemeClr val="tx1"/>
              </a:solidFill>
              <a:latin typeface="標楷體" pitchFamily="65" charset="-120"/>
              <a:ea typeface="標楷體" pitchFamily="65" charset="-120"/>
            </a:endParaRPr>
          </a:p>
        </p:txBody>
      </p:sp>
      <p:cxnSp>
        <p:nvCxnSpPr>
          <p:cNvPr id="46" name="直線接點 45"/>
          <p:cNvCxnSpPr/>
          <p:nvPr/>
        </p:nvCxnSpPr>
        <p:spPr>
          <a:xfrm rot="16200000">
            <a:off x="5715400" y="6065917"/>
            <a:ext cx="0" cy="360000"/>
          </a:xfrm>
          <a:prstGeom prst="line">
            <a:avLst/>
          </a:prstGeom>
          <a:ln w="38100"/>
        </p:spPr>
        <p:style>
          <a:lnRef idx="2">
            <a:schemeClr val="accent4"/>
          </a:lnRef>
          <a:fillRef idx="0">
            <a:schemeClr val="accent4"/>
          </a:fillRef>
          <a:effectRef idx="1">
            <a:schemeClr val="accent4"/>
          </a:effectRef>
          <a:fontRef idx="minor">
            <a:schemeClr val="tx1"/>
          </a:fontRef>
        </p:style>
      </p:cxnSp>
      <p:sp>
        <p:nvSpPr>
          <p:cNvPr id="47" name="矩形 46"/>
          <p:cNvSpPr/>
          <p:nvPr/>
        </p:nvSpPr>
        <p:spPr>
          <a:xfrm rot="18900000" flipV="1">
            <a:off x="5638809" y="5571534"/>
            <a:ext cx="64394" cy="360608"/>
          </a:xfrm>
          <a:prstGeom prst="rect">
            <a:avLst/>
          </a:prstGeom>
          <a:solidFill>
            <a:schemeClr val="bg1">
              <a:lumMod val="8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300">
              <a:solidFill>
                <a:schemeClr val="tx1"/>
              </a:solidFill>
              <a:latin typeface="標楷體" pitchFamily="65" charset="-120"/>
              <a:ea typeface="標楷體" pitchFamily="65" charset="-120"/>
            </a:endParaRPr>
          </a:p>
        </p:txBody>
      </p:sp>
      <p:sp>
        <p:nvSpPr>
          <p:cNvPr id="48" name="手繪多邊形 47"/>
          <p:cNvSpPr/>
          <p:nvPr/>
        </p:nvSpPr>
        <p:spPr>
          <a:xfrm flipV="1">
            <a:off x="3761599" y="5763340"/>
            <a:ext cx="2946212" cy="0"/>
          </a:xfrm>
          <a:custGeom>
            <a:avLst/>
            <a:gdLst>
              <a:gd name="connsiteX0" fmla="*/ 0 w 1359702"/>
              <a:gd name="connsiteY0" fmla="*/ 202706 h 202706"/>
              <a:gd name="connsiteX1" fmla="*/ 1359702 w 1359702"/>
              <a:gd name="connsiteY1" fmla="*/ 192508 h 202706"/>
              <a:gd name="connsiteX0" fmla="*/ 0 w 1392729"/>
              <a:gd name="connsiteY0" fmla="*/ 202706 h 328643"/>
              <a:gd name="connsiteX1" fmla="*/ 1392729 w 1392729"/>
              <a:gd name="connsiteY1" fmla="*/ 328643 h 328643"/>
              <a:gd name="connsiteX0" fmla="*/ 0 w 1464736"/>
              <a:gd name="connsiteY0" fmla="*/ 202706 h 328642"/>
              <a:gd name="connsiteX1" fmla="*/ 1464736 w 1464736"/>
              <a:gd name="connsiteY1" fmla="*/ 328642 h 328642"/>
              <a:gd name="connsiteX0" fmla="*/ 72008 w 1536744"/>
              <a:gd name="connsiteY0" fmla="*/ 0 h 144015"/>
              <a:gd name="connsiteX1" fmla="*/ 0 w 1536744"/>
              <a:gd name="connsiteY1" fmla="*/ 144015 h 144015"/>
              <a:gd name="connsiteX2" fmla="*/ 1536744 w 1536744"/>
              <a:gd name="connsiteY2" fmla="*/ 125936 h 144015"/>
              <a:gd name="connsiteX0" fmla="*/ 184116 w 1648852"/>
              <a:gd name="connsiteY0" fmla="*/ 0 h 155940"/>
              <a:gd name="connsiteX1" fmla="*/ 112108 w 1648852"/>
              <a:gd name="connsiteY1" fmla="*/ 144015 h 155940"/>
              <a:gd name="connsiteX2" fmla="*/ 256124 w 1648852"/>
              <a:gd name="connsiteY2" fmla="*/ 144015 h 155940"/>
              <a:gd name="connsiteX3" fmla="*/ 1648852 w 1648852"/>
              <a:gd name="connsiteY3" fmla="*/ 125936 h 155940"/>
              <a:gd name="connsiteX0" fmla="*/ 112108 w 1576844"/>
              <a:gd name="connsiteY0" fmla="*/ 0 h 155940"/>
              <a:gd name="connsiteX1" fmla="*/ 40100 w 1576844"/>
              <a:gd name="connsiteY1" fmla="*/ 144015 h 155940"/>
              <a:gd name="connsiteX2" fmla="*/ 256124 w 1576844"/>
              <a:gd name="connsiteY2" fmla="*/ 144014 h 155940"/>
              <a:gd name="connsiteX3" fmla="*/ 1576844 w 1576844"/>
              <a:gd name="connsiteY3" fmla="*/ 125936 h 155940"/>
              <a:gd name="connsiteX0" fmla="*/ 112108 w 1576844"/>
              <a:gd name="connsiteY0" fmla="*/ 0 h 155940"/>
              <a:gd name="connsiteX1" fmla="*/ 40100 w 1576844"/>
              <a:gd name="connsiteY1" fmla="*/ 144015 h 155940"/>
              <a:gd name="connsiteX2" fmla="*/ 256124 w 1576844"/>
              <a:gd name="connsiteY2" fmla="*/ 144014 h 155940"/>
              <a:gd name="connsiteX3" fmla="*/ 256124 w 1576844"/>
              <a:gd name="connsiteY3" fmla="*/ 144014 h 155940"/>
              <a:gd name="connsiteX4" fmla="*/ 1576844 w 1576844"/>
              <a:gd name="connsiteY4" fmla="*/ 125936 h 155940"/>
              <a:gd name="connsiteX0" fmla="*/ 112108 w 1576844"/>
              <a:gd name="connsiteY0" fmla="*/ 0 h 155940"/>
              <a:gd name="connsiteX1" fmla="*/ 40100 w 1576844"/>
              <a:gd name="connsiteY1" fmla="*/ 144015 h 155940"/>
              <a:gd name="connsiteX2" fmla="*/ 256124 w 1576844"/>
              <a:gd name="connsiteY2" fmla="*/ 144014 h 155940"/>
              <a:gd name="connsiteX3" fmla="*/ 184116 w 1576844"/>
              <a:gd name="connsiteY3" fmla="*/ 72006 h 155940"/>
              <a:gd name="connsiteX4" fmla="*/ 1576844 w 1576844"/>
              <a:gd name="connsiteY4" fmla="*/ 125936 h 155940"/>
              <a:gd name="connsiteX0" fmla="*/ 112108 w 1576844"/>
              <a:gd name="connsiteY0" fmla="*/ 0 h 155940"/>
              <a:gd name="connsiteX1" fmla="*/ 40100 w 1576844"/>
              <a:gd name="connsiteY1" fmla="*/ 144015 h 155940"/>
              <a:gd name="connsiteX2" fmla="*/ 256124 w 1576844"/>
              <a:gd name="connsiteY2" fmla="*/ 144014 h 155940"/>
              <a:gd name="connsiteX3" fmla="*/ 184116 w 1576844"/>
              <a:gd name="connsiteY3" fmla="*/ 144014 h 155940"/>
              <a:gd name="connsiteX4" fmla="*/ 1576844 w 1576844"/>
              <a:gd name="connsiteY4" fmla="*/ 125936 h 155940"/>
              <a:gd name="connsiteX0" fmla="*/ 184116 w 1648852"/>
              <a:gd name="connsiteY0" fmla="*/ 0 h 155940"/>
              <a:gd name="connsiteX1" fmla="*/ 112108 w 1648852"/>
              <a:gd name="connsiteY1" fmla="*/ 144015 h 155940"/>
              <a:gd name="connsiteX2" fmla="*/ 256124 w 1648852"/>
              <a:gd name="connsiteY2" fmla="*/ 144014 h 155940"/>
              <a:gd name="connsiteX3" fmla="*/ 256124 w 1648852"/>
              <a:gd name="connsiteY3" fmla="*/ 144014 h 155940"/>
              <a:gd name="connsiteX4" fmla="*/ 1648852 w 1648852"/>
              <a:gd name="connsiteY4" fmla="*/ 125936 h 155940"/>
              <a:gd name="connsiteX0" fmla="*/ 184116 w 1648852"/>
              <a:gd name="connsiteY0" fmla="*/ 0 h 155940"/>
              <a:gd name="connsiteX1" fmla="*/ 112108 w 1648852"/>
              <a:gd name="connsiteY1" fmla="*/ 144015 h 155940"/>
              <a:gd name="connsiteX2" fmla="*/ 256124 w 1648852"/>
              <a:gd name="connsiteY2" fmla="*/ 144014 h 155940"/>
              <a:gd name="connsiteX3" fmla="*/ 279919 w 1648852"/>
              <a:gd name="connsiteY3" fmla="*/ 116820 h 155940"/>
              <a:gd name="connsiteX4" fmla="*/ 1648852 w 1648852"/>
              <a:gd name="connsiteY4" fmla="*/ 125936 h 155940"/>
              <a:gd name="connsiteX0" fmla="*/ 160321 w 1625057"/>
              <a:gd name="connsiteY0" fmla="*/ 0 h 163485"/>
              <a:gd name="connsiteX1" fmla="*/ 88313 w 1625057"/>
              <a:gd name="connsiteY1" fmla="*/ 144015 h 163485"/>
              <a:gd name="connsiteX2" fmla="*/ 256124 w 1625057"/>
              <a:gd name="connsiteY2" fmla="*/ 116820 h 163485"/>
              <a:gd name="connsiteX3" fmla="*/ 1625057 w 1625057"/>
              <a:gd name="connsiteY3" fmla="*/ 125936 h 163485"/>
              <a:gd name="connsiteX0" fmla="*/ 160321 w 1625057"/>
              <a:gd name="connsiteY0" fmla="*/ 0 h 144015"/>
              <a:gd name="connsiteX1" fmla="*/ 88313 w 1625057"/>
              <a:gd name="connsiteY1" fmla="*/ 144015 h 144015"/>
              <a:gd name="connsiteX2" fmla="*/ 256124 w 1625057"/>
              <a:gd name="connsiteY2" fmla="*/ 116820 h 144015"/>
              <a:gd name="connsiteX3" fmla="*/ 1625057 w 1625057"/>
              <a:gd name="connsiteY3" fmla="*/ 125936 h 144015"/>
              <a:gd name="connsiteX0" fmla="*/ 160321 w 1625057"/>
              <a:gd name="connsiteY0" fmla="*/ 5968 h 149983"/>
              <a:gd name="connsiteX1" fmla="*/ 88313 w 1625057"/>
              <a:gd name="connsiteY1" fmla="*/ 149983 h 149983"/>
              <a:gd name="connsiteX2" fmla="*/ 256124 w 1625057"/>
              <a:gd name="connsiteY2" fmla="*/ 122788 h 149983"/>
              <a:gd name="connsiteX3" fmla="*/ 1625057 w 1625057"/>
              <a:gd name="connsiteY3" fmla="*/ 131904 h 149983"/>
              <a:gd name="connsiteX0" fmla="*/ 160321 w 1625057"/>
              <a:gd name="connsiteY0" fmla="*/ 0 h 144015"/>
              <a:gd name="connsiteX1" fmla="*/ 88313 w 1625057"/>
              <a:gd name="connsiteY1" fmla="*/ 144015 h 144015"/>
              <a:gd name="connsiteX2" fmla="*/ 256124 w 1625057"/>
              <a:gd name="connsiteY2" fmla="*/ 116820 h 144015"/>
              <a:gd name="connsiteX3" fmla="*/ 1625057 w 1625057"/>
              <a:gd name="connsiteY3" fmla="*/ 125936 h 144015"/>
              <a:gd name="connsiteX0" fmla="*/ 72008 w 1536744"/>
              <a:gd name="connsiteY0" fmla="*/ 0 h 144015"/>
              <a:gd name="connsiteX1" fmla="*/ 0 w 1536744"/>
              <a:gd name="connsiteY1" fmla="*/ 144015 h 144015"/>
              <a:gd name="connsiteX2" fmla="*/ 167811 w 1536744"/>
              <a:gd name="connsiteY2" fmla="*/ 116820 h 144015"/>
              <a:gd name="connsiteX3" fmla="*/ 1536744 w 1536744"/>
              <a:gd name="connsiteY3" fmla="*/ 125936 h 144015"/>
              <a:gd name="connsiteX0" fmla="*/ 109400 w 1536744"/>
              <a:gd name="connsiteY0" fmla="*/ 2570 h 143185"/>
              <a:gd name="connsiteX1" fmla="*/ 0 w 1536744"/>
              <a:gd name="connsiteY1" fmla="*/ 143185 h 143185"/>
              <a:gd name="connsiteX2" fmla="*/ 167811 w 1536744"/>
              <a:gd name="connsiteY2" fmla="*/ 115990 h 143185"/>
              <a:gd name="connsiteX3" fmla="*/ 1536744 w 1536744"/>
              <a:gd name="connsiteY3" fmla="*/ 125106 h 143185"/>
              <a:gd name="connsiteX0" fmla="*/ 109400 w 1536744"/>
              <a:gd name="connsiteY0" fmla="*/ 2570 h 143185"/>
              <a:gd name="connsiteX1" fmla="*/ 0 w 1536744"/>
              <a:gd name="connsiteY1" fmla="*/ 143185 h 143185"/>
              <a:gd name="connsiteX2" fmla="*/ 167811 w 1536744"/>
              <a:gd name="connsiteY2" fmla="*/ 115990 h 143185"/>
              <a:gd name="connsiteX3" fmla="*/ 1536744 w 1536744"/>
              <a:gd name="connsiteY3" fmla="*/ 125106 h 143185"/>
              <a:gd name="connsiteX0" fmla="*/ 109400 w 1536744"/>
              <a:gd name="connsiteY0" fmla="*/ 2570 h 145755"/>
              <a:gd name="connsiteX1" fmla="*/ 0 w 1536744"/>
              <a:gd name="connsiteY1" fmla="*/ 143185 h 145755"/>
              <a:gd name="connsiteX2" fmla="*/ 167811 w 1536744"/>
              <a:gd name="connsiteY2" fmla="*/ 115990 h 145755"/>
              <a:gd name="connsiteX3" fmla="*/ 1536744 w 1536744"/>
              <a:gd name="connsiteY3" fmla="*/ 125106 h 145755"/>
              <a:gd name="connsiteX0" fmla="*/ 109400 w 1536744"/>
              <a:gd name="connsiteY0" fmla="*/ 0 h 143185"/>
              <a:gd name="connsiteX1" fmla="*/ 0 w 1536744"/>
              <a:gd name="connsiteY1" fmla="*/ 140615 h 143185"/>
              <a:gd name="connsiteX2" fmla="*/ 167811 w 1536744"/>
              <a:gd name="connsiteY2" fmla="*/ 113420 h 143185"/>
              <a:gd name="connsiteX3" fmla="*/ 1536744 w 1536744"/>
              <a:gd name="connsiteY3" fmla="*/ 122536 h 143185"/>
              <a:gd name="connsiteX0" fmla="*/ 109400 w 1536744"/>
              <a:gd name="connsiteY0" fmla="*/ 0 h 143185"/>
              <a:gd name="connsiteX1" fmla="*/ 0 w 1536744"/>
              <a:gd name="connsiteY1" fmla="*/ 140615 h 143185"/>
              <a:gd name="connsiteX2" fmla="*/ 167811 w 1536744"/>
              <a:gd name="connsiteY2" fmla="*/ 113420 h 143185"/>
              <a:gd name="connsiteX3" fmla="*/ 1536744 w 1536744"/>
              <a:gd name="connsiteY3" fmla="*/ 122536 h 143185"/>
              <a:gd name="connsiteX0" fmla="*/ 109400 w 1536744"/>
              <a:gd name="connsiteY0" fmla="*/ 0 h 143185"/>
              <a:gd name="connsiteX1" fmla="*/ 0 w 1536744"/>
              <a:gd name="connsiteY1" fmla="*/ 140615 h 143185"/>
              <a:gd name="connsiteX2" fmla="*/ 167811 w 1536744"/>
              <a:gd name="connsiteY2" fmla="*/ 113420 h 143185"/>
              <a:gd name="connsiteX3" fmla="*/ 1536744 w 1536744"/>
              <a:gd name="connsiteY3" fmla="*/ 122536 h 143185"/>
              <a:gd name="connsiteX0" fmla="*/ 109400 w 1536744"/>
              <a:gd name="connsiteY0" fmla="*/ 0 h 143185"/>
              <a:gd name="connsiteX1" fmla="*/ 0 w 1536744"/>
              <a:gd name="connsiteY1" fmla="*/ 140615 h 143185"/>
              <a:gd name="connsiteX2" fmla="*/ 167811 w 1536744"/>
              <a:gd name="connsiteY2" fmla="*/ 113420 h 143185"/>
              <a:gd name="connsiteX3" fmla="*/ 1536744 w 1536744"/>
              <a:gd name="connsiteY3" fmla="*/ 122536 h 143185"/>
              <a:gd name="connsiteX0" fmla="*/ 109400 w 2481738"/>
              <a:gd name="connsiteY0" fmla="*/ 0 h 143185"/>
              <a:gd name="connsiteX1" fmla="*/ 0 w 2481738"/>
              <a:gd name="connsiteY1" fmla="*/ 140615 h 143185"/>
              <a:gd name="connsiteX2" fmla="*/ 167811 w 2481738"/>
              <a:gd name="connsiteY2" fmla="*/ 113420 h 143185"/>
              <a:gd name="connsiteX3" fmla="*/ 2481738 w 2481738"/>
              <a:gd name="connsiteY3" fmla="*/ 68148 h 143185"/>
              <a:gd name="connsiteX0" fmla="*/ 109400 w 2481738"/>
              <a:gd name="connsiteY0" fmla="*/ 0 h 143185"/>
              <a:gd name="connsiteX1" fmla="*/ 0 w 2481738"/>
              <a:gd name="connsiteY1" fmla="*/ 140615 h 143185"/>
              <a:gd name="connsiteX2" fmla="*/ 167811 w 2481738"/>
              <a:gd name="connsiteY2" fmla="*/ 113420 h 143185"/>
              <a:gd name="connsiteX3" fmla="*/ 1621727 w 2481738"/>
              <a:gd name="connsiteY3" fmla="*/ 132737 h 143185"/>
              <a:gd name="connsiteX4" fmla="*/ 2481738 w 2481738"/>
              <a:gd name="connsiteY4" fmla="*/ 68148 h 143185"/>
              <a:gd name="connsiteX0" fmla="*/ 109400 w 2481738"/>
              <a:gd name="connsiteY0" fmla="*/ 0 h 143185"/>
              <a:gd name="connsiteX1" fmla="*/ 0 w 2481738"/>
              <a:gd name="connsiteY1" fmla="*/ 140615 h 143185"/>
              <a:gd name="connsiteX2" fmla="*/ 167811 w 2481738"/>
              <a:gd name="connsiteY2" fmla="*/ 113420 h 143185"/>
              <a:gd name="connsiteX3" fmla="*/ 1635324 w 2481738"/>
              <a:gd name="connsiteY3" fmla="*/ 115741 h 143185"/>
              <a:gd name="connsiteX4" fmla="*/ 2481738 w 2481738"/>
              <a:gd name="connsiteY4" fmla="*/ 68148 h 143185"/>
              <a:gd name="connsiteX0" fmla="*/ 109400 w 2481738"/>
              <a:gd name="connsiteY0" fmla="*/ 0 h 143185"/>
              <a:gd name="connsiteX1" fmla="*/ 0 w 2481738"/>
              <a:gd name="connsiteY1" fmla="*/ 140615 h 143185"/>
              <a:gd name="connsiteX2" fmla="*/ 167811 w 2481738"/>
              <a:gd name="connsiteY2" fmla="*/ 113420 h 143185"/>
              <a:gd name="connsiteX3" fmla="*/ 918434 w 2481738"/>
              <a:gd name="connsiteY3" fmla="*/ 123056 h 143185"/>
              <a:gd name="connsiteX4" fmla="*/ 2481738 w 2481738"/>
              <a:gd name="connsiteY4" fmla="*/ 68148 h 143185"/>
              <a:gd name="connsiteX0" fmla="*/ 109400 w 2481738"/>
              <a:gd name="connsiteY0" fmla="*/ 0 h 171757"/>
              <a:gd name="connsiteX1" fmla="*/ 0 w 2481738"/>
              <a:gd name="connsiteY1" fmla="*/ 140615 h 171757"/>
              <a:gd name="connsiteX2" fmla="*/ 167811 w 2481738"/>
              <a:gd name="connsiteY2" fmla="*/ 113420 h 171757"/>
              <a:gd name="connsiteX3" fmla="*/ 918434 w 2481738"/>
              <a:gd name="connsiteY3" fmla="*/ 123056 h 171757"/>
              <a:gd name="connsiteX4" fmla="*/ 1634903 w 2481738"/>
              <a:gd name="connsiteY4" fmla="*/ 171757 h 171757"/>
              <a:gd name="connsiteX5" fmla="*/ 2481738 w 2481738"/>
              <a:gd name="connsiteY5" fmla="*/ 68148 h 171757"/>
              <a:gd name="connsiteX0" fmla="*/ 109400 w 2481738"/>
              <a:gd name="connsiteY0" fmla="*/ 0 h 171757"/>
              <a:gd name="connsiteX1" fmla="*/ 0 w 2481738"/>
              <a:gd name="connsiteY1" fmla="*/ 140615 h 171757"/>
              <a:gd name="connsiteX2" fmla="*/ 167811 w 2481738"/>
              <a:gd name="connsiteY2" fmla="*/ 113420 h 171757"/>
              <a:gd name="connsiteX3" fmla="*/ 918434 w 2481738"/>
              <a:gd name="connsiteY3" fmla="*/ 123056 h 171757"/>
              <a:gd name="connsiteX4" fmla="*/ 1634903 w 2481738"/>
              <a:gd name="connsiteY4" fmla="*/ 171757 h 171757"/>
              <a:gd name="connsiteX5" fmla="*/ 2481738 w 2481738"/>
              <a:gd name="connsiteY5" fmla="*/ 163246 h 171757"/>
              <a:gd name="connsiteX0" fmla="*/ 109400 w 2481738"/>
              <a:gd name="connsiteY0" fmla="*/ 0 h 171757"/>
              <a:gd name="connsiteX1" fmla="*/ 0 w 2481738"/>
              <a:gd name="connsiteY1" fmla="*/ 140615 h 171757"/>
              <a:gd name="connsiteX2" fmla="*/ 918434 w 2481738"/>
              <a:gd name="connsiteY2" fmla="*/ 123056 h 171757"/>
              <a:gd name="connsiteX3" fmla="*/ 1634903 w 2481738"/>
              <a:gd name="connsiteY3" fmla="*/ 171757 h 171757"/>
              <a:gd name="connsiteX4" fmla="*/ 2481738 w 2481738"/>
              <a:gd name="connsiteY4" fmla="*/ 163246 h 171757"/>
              <a:gd name="connsiteX0" fmla="*/ 0 w 2372338"/>
              <a:gd name="connsiteY0" fmla="*/ 0 h 171757"/>
              <a:gd name="connsiteX1" fmla="*/ 809034 w 2372338"/>
              <a:gd name="connsiteY1" fmla="*/ 123056 h 171757"/>
              <a:gd name="connsiteX2" fmla="*/ 1525503 w 2372338"/>
              <a:gd name="connsiteY2" fmla="*/ 171757 h 171757"/>
              <a:gd name="connsiteX3" fmla="*/ 2372338 w 2372338"/>
              <a:gd name="connsiteY3" fmla="*/ 163246 h 171757"/>
              <a:gd name="connsiteX0" fmla="*/ 0 w 3067282"/>
              <a:gd name="connsiteY0" fmla="*/ 0 h 105920"/>
              <a:gd name="connsiteX1" fmla="*/ 1503978 w 3067282"/>
              <a:gd name="connsiteY1" fmla="*/ 57219 h 105920"/>
              <a:gd name="connsiteX2" fmla="*/ 2220447 w 3067282"/>
              <a:gd name="connsiteY2" fmla="*/ 105920 h 105920"/>
              <a:gd name="connsiteX3" fmla="*/ 3067282 w 3067282"/>
              <a:gd name="connsiteY3" fmla="*/ 97409 h 105920"/>
              <a:gd name="connsiteX0" fmla="*/ 0 w 3067282"/>
              <a:gd name="connsiteY0" fmla="*/ 7983 h 113903"/>
              <a:gd name="connsiteX1" fmla="*/ 1503978 w 3067282"/>
              <a:gd name="connsiteY1" fmla="*/ 28626 h 113903"/>
              <a:gd name="connsiteX2" fmla="*/ 2220447 w 3067282"/>
              <a:gd name="connsiteY2" fmla="*/ 113903 h 113903"/>
              <a:gd name="connsiteX3" fmla="*/ 3067282 w 3067282"/>
              <a:gd name="connsiteY3" fmla="*/ 105392 h 113903"/>
              <a:gd name="connsiteX0" fmla="*/ 0 w 3067282"/>
              <a:gd name="connsiteY0" fmla="*/ 7983 h 105392"/>
              <a:gd name="connsiteX1" fmla="*/ 1503978 w 3067282"/>
              <a:gd name="connsiteY1" fmla="*/ 28626 h 105392"/>
              <a:gd name="connsiteX2" fmla="*/ 2227763 w 3067282"/>
              <a:gd name="connsiteY2" fmla="*/ 70012 h 105392"/>
              <a:gd name="connsiteX3" fmla="*/ 3067282 w 3067282"/>
              <a:gd name="connsiteY3" fmla="*/ 105392 h 105392"/>
              <a:gd name="connsiteX0" fmla="*/ 0 w 3067282"/>
              <a:gd name="connsiteY0" fmla="*/ 7983 h 70012"/>
              <a:gd name="connsiteX1" fmla="*/ 1503978 w 3067282"/>
              <a:gd name="connsiteY1" fmla="*/ 28626 h 70012"/>
              <a:gd name="connsiteX2" fmla="*/ 2227763 w 3067282"/>
              <a:gd name="connsiteY2" fmla="*/ 70012 h 70012"/>
              <a:gd name="connsiteX3" fmla="*/ 3067282 w 3067282"/>
              <a:gd name="connsiteY3" fmla="*/ 61501 h 70012"/>
              <a:gd name="connsiteX0" fmla="*/ 0 w 3067282"/>
              <a:gd name="connsiteY0" fmla="*/ 0 h 62029"/>
              <a:gd name="connsiteX1" fmla="*/ 1503978 w 3067282"/>
              <a:gd name="connsiteY1" fmla="*/ 20643 h 62029"/>
              <a:gd name="connsiteX2" fmla="*/ 2227763 w 3067282"/>
              <a:gd name="connsiteY2" fmla="*/ 62029 h 62029"/>
              <a:gd name="connsiteX3" fmla="*/ 3067282 w 3067282"/>
              <a:gd name="connsiteY3" fmla="*/ 53518 h 62029"/>
              <a:gd name="connsiteX0" fmla="*/ 0 w 3067282"/>
              <a:gd name="connsiteY0" fmla="*/ 0 h 62029"/>
              <a:gd name="connsiteX1" fmla="*/ 1520833 w 3067282"/>
              <a:gd name="connsiteY1" fmla="*/ 8002 h 62029"/>
              <a:gd name="connsiteX2" fmla="*/ 2227763 w 3067282"/>
              <a:gd name="connsiteY2" fmla="*/ 62029 h 62029"/>
              <a:gd name="connsiteX3" fmla="*/ 3067282 w 3067282"/>
              <a:gd name="connsiteY3" fmla="*/ 53518 h 62029"/>
              <a:gd name="connsiteX0" fmla="*/ 0 w 3067282"/>
              <a:gd name="connsiteY0" fmla="*/ 0 h 62029"/>
              <a:gd name="connsiteX1" fmla="*/ 1520833 w 3067282"/>
              <a:gd name="connsiteY1" fmla="*/ 8002 h 62029"/>
              <a:gd name="connsiteX2" fmla="*/ 2227763 w 3067282"/>
              <a:gd name="connsiteY2" fmla="*/ 62029 h 62029"/>
              <a:gd name="connsiteX3" fmla="*/ 3067282 w 3067282"/>
              <a:gd name="connsiteY3" fmla="*/ 53518 h 62029"/>
              <a:gd name="connsiteX0" fmla="*/ 0 w 3067282"/>
              <a:gd name="connsiteY0" fmla="*/ 0 h 62029"/>
              <a:gd name="connsiteX1" fmla="*/ 1508192 w 3067282"/>
              <a:gd name="connsiteY1" fmla="*/ 8002 h 62029"/>
              <a:gd name="connsiteX2" fmla="*/ 2227763 w 3067282"/>
              <a:gd name="connsiteY2" fmla="*/ 62029 h 62029"/>
              <a:gd name="connsiteX3" fmla="*/ 3067282 w 3067282"/>
              <a:gd name="connsiteY3" fmla="*/ 53518 h 62029"/>
              <a:gd name="connsiteX0" fmla="*/ 0 w 3067282"/>
              <a:gd name="connsiteY0" fmla="*/ 10534 h 72563"/>
              <a:gd name="connsiteX1" fmla="*/ 1780041 w 3067282"/>
              <a:gd name="connsiteY1" fmla="*/ 0 h 72563"/>
              <a:gd name="connsiteX2" fmla="*/ 2227763 w 3067282"/>
              <a:gd name="connsiteY2" fmla="*/ 72563 h 72563"/>
              <a:gd name="connsiteX3" fmla="*/ 3067282 w 3067282"/>
              <a:gd name="connsiteY3" fmla="*/ 64052 h 72563"/>
              <a:gd name="connsiteX0" fmla="*/ 0 w 3067282"/>
              <a:gd name="connsiteY0" fmla="*/ 10534 h 91098"/>
              <a:gd name="connsiteX1" fmla="*/ 1780041 w 3067282"/>
              <a:gd name="connsiteY1" fmla="*/ 0 h 91098"/>
              <a:gd name="connsiteX2" fmla="*/ 2005342 w 3067282"/>
              <a:gd name="connsiteY2" fmla="*/ 91098 h 91098"/>
              <a:gd name="connsiteX3" fmla="*/ 3067282 w 3067282"/>
              <a:gd name="connsiteY3" fmla="*/ 64052 h 91098"/>
              <a:gd name="connsiteX0" fmla="*/ 0 w 2109633"/>
              <a:gd name="connsiteY0" fmla="*/ 10534 h 292652"/>
              <a:gd name="connsiteX1" fmla="*/ 1780041 w 2109633"/>
              <a:gd name="connsiteY1" fmla="*/ 0 h 292652"/>
              <a:gd name="connsiteX2" fmla="*/ 2005342 w 2109633"/>
              <a:gd name="connsiteY2" fmla="*/ 91098 h 292652"/>
              <a:gd name="connsiteX3" fmla="*/ 2109633 w 2109633"/>
              <a:gd name="connsiteY3" fmla="*/ 292652 h 292652"/>
              <a:gd name="connsiteX0" fmla="*/ 0 w 2109633"/>
              <a:gd name="connsiteY0" fmla="*/ 10534 h 292652"/>
              <a:gd name="connsiteX1" fmla="*/ 1780041 w 2109633"/>
              <a:gd name="connsiteY1" fmla="*/ 0 h 292652"/>
              <a:gd name="connsiteX2" fmla="*/ 2109633 w 2109633"/>
              <a:gd name="connsiteY2" fmla="*/ 292652 h 292652"/>
              <a:gd name="connsiteX0" fmla="*/ 0 w 2946212"/>
              <a:gd name="connsiteY0" fmla="*/ 19440 h 19440"/>
              <a:gd name="connsiteX1" fmla="*/ 1780041 w 2946212"/>
              <a:gd name="connsiteY1" fmla="*/ 8906 h 19440"/>
              <a:gd name="connsiteX2" fmla="*/ 2946212 w 2946212"/>
              <a:gd name="connsiteY2" fmla="*/ 0 h 19440"/>
              <a:gd name="connsiteX0" fmla="*/ 0 w 2946212"/>
              <a:gd name="connsiteY0" fmla="*/ 20262 h 20262"/>
              <a:gd name="connsiteX1" fmla="*/ 1955139 w 2946212"/>
              <a:gd name="connsiteY1" fmla="*/ 0 h 20262"/>
              <a:gd name="connsiteX2" fmla="*/ 2946212 w 2946212"/>
              <a:gd name="connsiteY2" fmla="*/ 822 h 20262"/>
              <a:gd name="connsiteX0" fmla="*/ 0 w 2946212"/>
              <a:gd name="connsiteY0" fmla="*/ 20262 h 20262"/>
              <a:gd name="connsiteX1" fmla="*/ 1955139 w 2946212"/>
              <a:gd name="connsiteY1" fmla="*/ 0 h 20262"/>
              <a:gd name="connsiteX2" fmla="*/ 2946212 w 2946212"/>
              <a:gd name="connsiteY2" fmla="*/ 822 h 20262"/>
            </a:gdLst>
            <a:ahLst/>
            <a:cxnLst>
              <a:cxn ang="0">
                <a:pos x="connsiteX0" y="connsiteY0"/>
              </a:cxn>
              <a:cxn ang="0">
                <a:pos x="connsiteX1" y="connsiteY1"/>
              </a:cxn>
              <a:cxn ang="0">
                <a:pos x="connsiteX2" y="connsiteY2"/>
              </a:cxn>
            </a:cxnLst>
            <a:rect l="l" t="t" r="r" b="b"/>
            <a:pathLst>
              <a:path w="2946212" h="20262">
                <a:moveTo>
                  <a:pt x="0" y="20262"/>
                </a:moveTo>
                <a:lnTo>
                  <a:pt x="1955139" y="0"/>
                </a:lnTo>
                <a:lnTo>
                  <a:pt x="2946212" y="822"/>
                </a:lnTo>
              </a:path>
            </a:pathLst>
          </a:cu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zh-TW" altLang="en-US" sz="2300">
              <a:latin typeface="標楷體" pitchFamily="65" charset="-120"/>
              <a:ea typeface="標楷體" pitchFamily="65" charset="-120"/>
            </a:endParaRPr>
          </a:p>
        </p:txBody>
      </p:sp>
      <p:cxnSp>
        <p:nvCxnSpPr>
          <p:cNvPr id="50" name="直線接點 49"/>
          <p:cNvCxnSpPr/>
          <p:nvPr/>
        </p:nvCxnSpPr>
        <p:spPr>
          <a:xfrm>
            <a:off x="5663603" y="5762419"/>
            <a:ext cx="76608" cy="928712"/>
          </a:xfrm>
          <a:prstGeom prst="line">
            <a:avLst/>
          </a:prstGeom>
        </p:spPr>
        <p:style>
          <a:lnRef idx="2">
            <a:schemeClr val="accent2"/>
          </a:lnRef>
          <a:fillRef idx="0">
            <a:schemeClr val="accent2"/>
          </a:fillRef>
          <a:effectRef idx="1">
            <a:schemeClr val="accent2"/>
          </a:effectRef>
          <a:fontRef idx="minor">
            <a:schemeClr val="tx1"/>
          </a:fontRef>
        </p:style>
      </p:cxnSp>
      <p:cxnSp>
        <p:nvCxnSpPr>
          <p:cNvPr id="51" name="直線接點 50"/>
          <p:cNvCxnSpPr/>
          <p:nvPr/>
        </p:nvCxnSpPr>
        <p:spPr>
          <a:xfrm>
            <a:off x="4770935" y="2137871"/>
            <a:ext cx="0" cy="360000"/>
          </a:xfrm>
          <a:prstGeom prst="line">
            <a:avLst/>
          </a:prstGeom>
          <a:ln w="38100"/>
        </p:spPr>
        <p:style>
          <a:lnRef idx="2">
            <a:schemeClr val="accent4"/>
          </a:lnRef>
          <a:fillRef idx="0">
            <a:schemeClr val="accent4"/>
          </a:fillRef>
          <a:effectRef idx="1">
            <a:schemeClr val="accent4"/>
          </a:effectRef>
          <a:fontRef idx="minor">
            <a:schemeClr val="tx1"/>
          </a:fontRef>
        </p:style>
      </p:cxnSp>
      <p:sp>
        <p:nvSpPr>
          <p:cNvPr id="52" name="文字方塊 51"/>
          <p:cNvSpPr txBox="1"/>
          <p:nvPr/>
        </p:nvSpPr>
        <p:spPr>
          <a:xfrm>
            <a:off x="162122" y="2467162"/>
            <a:ext cx="2691763" cy="446276"/>
          </a:xfrm>
          <a:prstGeom prst="rect">
            <a:avLst/>
          </a:prstGeom>
          <a:noFill/>
        </p:spPr>
        <p:txBody>
          <a:bodyPr wrap="none" rtlCol="0">
            <a:spAutoFit/>
          </a:bodyPr>
          <a:lstStyle/>
          <a:p>
            <a:r>
              <a:rPr lang="en-US" altLang="zh-TW" sz="2300" dirty="0">
                <a:latin typeface="標楷體" pitchFamily="65" charset="-120"/>
                <a:ea typeface="標楷體" pitchFamily="65" charset="-120"/>
              </a:rPr>
              <a:t>(</a:t>
            </a:r>
            <a:r>
              <a:rPr lang="zh-TW" altLang="zh-TW" sz="2300" dirty="0">
                <a:latin typeface="標楷體" pitchFamily="65" charset="-120"/>
                <a:ea typeface="標楷體" pitchFamily="65" charset="-120"/>
              </a:rPr>
              <a:t>一</a:t>
            </a:r>
            <a:r>
              <a:rPr lang="en-US" altLang="zh-TW" sz="2300" dirty="0">
                <a:latin typeface="標楷體" pitchFamily="65" charset="-120"/>
                <a:ea typeface="標楷體" pitchFamily="65" charset="-120"/>
              </a:rPr>
              <a:t>) </a:t>
            </a:r>
            <a:r>
              <a:rPr lang="zh-TW" altLang="en-US" sz="2300" dirty="0">
                <a:latin typeface="標楷體" pitchFamily="65" charset="-120"/>
                <a:ea typeface="標楷體" pitchFamily="65" charset="-120"/>
              </a:rPr>
              <a:t>偏振片的特性</a:t>
            </a:r>
          </a:p>
        </p:txBody>
      </p:sp>
      <p:sp>
        <p:nvSpPr>
          <p:cNvPr id="53" name="文字方塊 52"/>
          <p:cNvSpPr txBox="1"/>
          <p:nvPr/>
        </p:nvSpPr>
        <p:spPr>
          <a:xfrm>
            <a:off x="104882" y="3870269"/>
            <a:ext cx="2986715" cy="446276"/>
          </a:xfrm>
          <a:prstGeom prst="rect">
            <a:avLst/>
          </a:prstGeom>
          <a:noFill/>
        </p:spPr>
        <p:txBody>
          <a:bodyPr wrap="none" rtlCol="0">
            <a:spAutoFit/>
          </a:bodyPr>
          <a:lstStyle/>
          <a:p>
            <a:r>
              <a:rPr lang="en-US" altLang="zh-TW" sz="2300" dirty="0">
                <a:latin typeface="標楷體" pitchFamily="65" charset="-120"/>
                <a:ea typeface="標楷體" pitchFamily="65" charset="-120"/>
              </a:rPr>
              <a:t>(</a:t>
            </a:r>
            <a:r>
              <a:rPr lang="zh-TW" altLang="en-US" sz="2300" dirty="0">
                <a:latin typeface="標楷體" pitchFamily="65" charset="-120"/>
                <a:ea typeface="標楷體" pitchFamily="65" charset="-120"/>
              </a:rPr>
              <a:t>二</a:t>
            </a:r>
            <a:r>
              <a:rPr lang="en-US" altLang="zh-TW" sz="2300" dirty="0">
                <a:latin typeface="標楷體" pitchFamily="65" charset="-120"/>
                <a:ea typeface="標楷體" pitchFamily="65" charset="-120"/>
              </a:rPr>
              <a:t>)</a:t>
            </a:r>
            <a:r>
              <a:rPr lang="zh-TW" altLang="en-US" sz="2300" dirty="0">
                <a:latin typeface="標楷體" pitchFamily="65" charset="-120"/>
                <a:ea typeface="標楷體" pitchFamily="65" charset="-120"/>
              </a:rPr>
              <a:t> 布魯斯特角量測</a:t>
            </a:r>
          </a:p>
        </p:txBody>
      </p:sp>
      <p:sp>
        <p:nvSpPr>
          <p:cNvPr id="54" name="文字方塊 53"/>
          <p:cNvSpPr txBox="1"/>
          <p:nvPr/>
        </p:nvSpPr>
        <p:spPr>
          <a:xfrm>
            <a:off x="821105" y="4315384"/>
            <a:ext cx="1364476" cy="446276"/>
          </a:xfrm>
          <a:prstGeom prst="rect">
            <a:avLst/>
          </a:prstGeom>
          <a:noFill/>
        </p:spPr>
        <p:txBody>
          <a:bodyPr wrap="none" rtlCol="0">
            <a:spAutoFit/>
          </a:bodyPr>
          <a:lstStyle/>
          <a:p>
            <a:r>
              <a:rPr lang="en-US" altLang="zh-TW" sz="2300" dirty="0">
                <a:latin typeface="標楷體" pitchFamily="65" charset="-120"/>
                <a:ea typeface="標楷體" pitchFamily="65" charset="-120"/>
              </a:rPr>
              <a:t>a.</a:t>
            </a:r>
            <a:r>
              <a:rPr lang="zh-TW" altLang="en-US" sz="2300" dirty="0">
                <a:latin typeface="標楷體" pitchFamily="65" charset="-120"/>
                <a:ea typeface="標楷體" pitchFamily="65" charset="-120"/>
              </a:rPr>
              <a:t>偏振光</a:t>
            </a:r>
          </a:p>
        </p:txBody>
      </p:sp>
      <p:sp>
        <p:nvSpPr>
          <p:cNvPr id="55" name="文字方塊 54"/>
          <p:cNvSpPr txBox="1"/>
          <p:nvPr/>
        </p:nvSpPr>
        <p:spPr>
          <a:xfrm>
            <a:off x="825914" y="5484958"/>
            <a:ext cx="1659429" cy="446276"/>
          </a:xfrm>
          <a:prstGeom prst="rect">
            <a:avLst/>
          </a:prstGeom>
          <a:noFill/>
        </p:spPr>
        <p:txBody>
          <a:bodyPr wrap="none" rtlCol="0">
            <a:spAutoFit/>
          </a:bodyPr>
          <a:lstStyle/>
          <a:p>
            <a:r>
              <a:rPr lang="en-US" altLang="zh-TW" sz="2300" dirty="0">
                <a:latin typeface="標楷體" pitchFamily="65" charset="-120"/>
                <a:ea typeface="標楷體" pitchFamily="65" charset="-120"/>
              </a:rPr>
              <a:t>b.</a:t>
            </a:r>
            <a:r>
              <a:rPr lang="zh-TW" altLang="en-US" sz="2300" dirty="0">
                <a:latin typeface="標楷體" pitchFamily="65" charset="-120"/>
                <a:ea typeface="標楷體" pitchFamily="65" charset="-120"/>
              </a:rPr>
              <a:t>非偏振光</a:t>
            </a:r>
          </a:p>
        </p:txBody>
      </p:sp>
      <p:sp>
        <p:nvSpPr>
          <p:cNvPr id="56" name="文字方塊 55"/>
          <p:cNvSpPr txBox="1"/>
          <p:nvPr/>
        </p:nvSpPr>
        <p:spPr>
          <a:xfrm>
            <a:off x="2215978" y="2871614"/>
            <a:ext cx="2839239" cy="800219"/>
          </a:xfrm>
          <a:prstGeom prst="rect">
            <a:avLst/>
          </a:prstGeom>
          <a:noFill/>
        </p:spPr>
        <p:txBody>
          <a:bodyPr wrap="none" rtlCol="0">
            <a:spAutoFit/>
          </a:bodyPr>
          <a:lstStyle/>
          <a:p>
            <a:pPr algn="ctr"/>
            <a:r>
              <a:rPr lang="zh-TW" altLang="en-US" sz="2300" dirty="0">
                <a:latin typeface="標楷體" pitchFamily="65" charset="-120"/>
                <a:ea typeface="標楷體" pitchFamily="65" charset="-120"/>
              </a:rPr>
              <a:t>偏振片</a:t>
            </a:r>
            <a:r>
              <a:rPr lang="en-US" altLang="zh-TW" sz="2300" dirty="0">
                <a:latin typeface="標楷體" pitchFamily="65" charset="-120"/>
                <a:ea typeface="標楷體" pitchFamily="65" charset="-120"/>
              </a:rPr>
              <a:t>#1</a:t>
            </a:r>
          </a:p>
          <a:p>
            <a:pPr algn="ctr"/>
            <a:r>
              <a:rPr lang="en-US" altLang="zh-TW" sz="2300" dirty="0">
                <a:latin typeface="標楷體" pitchFamily="65" charset="-120"/>
                <a:ea typeface="標楷體" pitchFamily="65" charset="-120"/>
              </a:rPr>
              <a:t>(</a:t>
            </a:r>
            <a:r>
              <a:rPr lang="zh-TW" altLang="en-US" sz="2300" dirty="0">
                <a:latin typeface="標楷體" pitchFamily="65" charset="-120"/>
                <a:ea typeface="標楷體" pitchFamily="65" charset="-120"/>
              </a:rPr>
              <a:t>偏振方向垂直桌面</a:t>
            </a:r>
            <a:r>
              <a:rPr lang="en-US" altLang="zh-TW" sz="2300" dirty="0">
                <a:latin typeface="標楷體" pitchFamily="65" charset="-120"/>
                <a:ea typeface="標楷體" pitchFamily="65" charset="-120"/>
              </a:rPr>
              <a:t>)</a:t>
            </a:r>
            <a:endParaRPr lang="zh-TW" altLang="en-US" sz="2300" dirty="0">
              <a:latin typeface="標楷體" pitchFamily="65" charset="-120"/>
              <a:ea typeface="標楷體" pitchFamily="65" charset="-120"/>
            </a:endParaRPr>
          </a:p>
        </p:txBody>
      </p:sp>
      <p:sp>
        <p:nvSpPr>
          <p:cNvPr id="57" name="文字方塊 56"/>
          <p:cNvSpPr txBox="1"/>
          <p:nvPr/>
        </p:nvSpPr>
        <p:spPr>
          <a:xfrm>
            <a:off x="4820154" y="2961766"/>
            <a:ext cx="3902930" cy="800219"/>
          </a:xfrm>
          <a:prstGeom prst="rect">
            <a:avLst/>
          </a:prstGeom>
          <a:noFill/>
        </p:spPr>
        <p:txBody>
          <a:bodyPr wrap="square" rtlCol="0">
            <a:spAutoFit/>
          </a:bodyPr>
          <a:lstStyle/>
          <a:p>
            <a:pPr algn="ctr"/>
            <a:r>
              <a:rPr lang="zh-TW" altLang="en-US" sz="2300" dirty="0">
                <a:latin typeface="標楷體" pitchFamily="65" charset="-120"/>
                <a:ea typeface="標楷體" pitchFamily="65" charset="-120"/>
              </a:rPr>
              <a:t>偏振片</a:t>
            </a:r>
            <a:r>
              <a:rPr lang="en-US" altLang="zh-TW" sz="2300" dirty="0">
                <a:latin typeface="標楷體" pitchFamily="65" charset="-120"/>
                <a:ea typeface="標楷體" pitchFamily="65" charset="-120"/>
              </a:rPr>
              <a:t>#2</a:t>
            </a:r>
          </a:p>
          <a:p>
            <a:pPr algn="ctr"/>
            <a:r>
              <a:rPr lang="en-US" altLang="zh-TW" sz="2300" dirty="0">
                <a:latin typeface="標楷體" pitchFamily="65" charset="-120"/>
                <a:ea typeface="標楷體" pitchFamily="65" charset="-120"/>
              </a:rPr>
              <a:t>(</a:t>
            </a:r>
            <a:r>
              <a:rPr lang="zh-TW" altLang="en-US" sz="2300" dirty="0">
                <a:latin typeface="標楷體" pitchFamily="65" charset="-120"/>
                <a:ea typeface="標楷體" pitchFamily="65" charset="-120"/>
              </a:rPr>
              <a:t>偏振方向平行桌面</a:t>
            </a:r>
            <a:r>
              <a:rPr lang="en-US" altLang="zh-TW" sz="2300" dirty="0">
                <a:latin typeface="標楷體" pitchFamily="65" charset="-120"/>
                <a:ea typeface="標楷體" pitchFamily="65" charset="-120"/>
              </a:rPr>
              <a:t>)</a:t>
            </a:r>
            <a:endParaRPr lang="zh-TW" altLang="en-US" sz="2300" dirty="0">
              <a:latin typeface="標楷體" pitchFamily="65" charset="-120"/>
              <a:ea typeface="標楷體" pitchFamily="65" charset="-120"/>
            </a:endParaRPr>
          </a:p>
        </p:txBody>
      </p:sp>
      <p:sp>
        <p:nvSpPr>
          <p:cNvPr id="58" name="文字方塊 57"/>
          <p:cNvSpPr txBox="1"/>
          <p:nvPr/>
        </p:nvSpPr>
        <p:spPr>
          <a:xfrm>
            <a:off x="4302386" y="1799659"/>
            <a:ext cx="2396810" cy="446276"/>
          </a:xfrm>
          <a:prstGeom prst="rect">
            <a:avLst/>
          </a:prstGeom>
          <a:noFill/>
        </p:spPr>
        <p:txBody>
          <a:bodyPr wrap="none" rtlCol="0">
            <a:spAutoFit/>
          </a:bodyPr>
          <a:lstStyle/>
          <a:p>
            <a:r>
              <a:rPr lang="zh-TW" altLang="en-US" sz="2300" dirty="0">
                <a:latin typeface="標楷體" pitchFamily="65" charset="-120"/>
                <a:ea typeface="標楷體" pitchFamily="65" charset="-120"/>
              </a:rPr>
              <a:t>偏振片</a:t>
            </a:r>
            <a:r>
              <a:rPr lang="en-US" altLang="zh-TW" sz="2300" dirty="0">
                <a:latin typeface="標楷體" pitchFamily="65" charset="-120"/>
                <a:ea typeface="標楷體" pitchFamily="65" charset="-120"/>
              </a:rPr>
              <a:t>#3</a:t>
            </a:r>
            <a:r>
              <a:rPr lang="zh-TW" altLang="en-US" sz="2300" dirty="0">
                <a:latin typeface="標楷體" pitchFamily="65" charset="-120"/>
                <a:ea typeface="標楷體" pitchFamily="65" charset="-120"/>
              </a:rPr>
              <a:t> </a:t>
            </a:r>
            <a:r>
              <a:rPr lang="en-US" altLang="zh-TW" sz="2300" dirty="0">
                <a:latin typeface="標楷體" pitchFamily="65" charset="-120"/>
                <a:ea typeface="標楷體" pitchFamily="65" charset="-120"/>
              </a:rPr>
              <a:t>(</a:t>
            </a:r>
            <a:r>
              <a:rPr lang="zh-TW" altLang="en-US" sz="2300" dirty="0">
                <a:latin typeface="標楷體" pitchFamily="65" charset="-120"/>
                <a:ea typeface="標楷體" pitchFamily="65" charset="-120"/>
              </a:rPr>
              <a:t>旋轉</a:t>
            </a:r>
            <a:r>
              <a:rPr lang="en-US" altLang="zh-TW" sz="2300" dirty="0">
                <a:latin typeface="標楷體" pitchFamily="65" charset="-120"/>
                <a:ea typeface="標楷體" pitchFamily="65" charset="-120"/>
              </a:rPr>
              <a:t>)</a:t>
            </a:r>
            <a:endParaRPr lang="zh-TW" altLang="en-US" sz="2300" dirty="0">
              <a:latin typeface="標楷體" pitchFamily="65" charset="-120"/>
              <a:ea typeface="標楷體" pitchFamily="65" charset="-120"/>
            </a:endParaRPr>
          </a:p>
        </p:txBody>
      </p:sp>
      <p:cxnSp>
        <p:nvCxnSpPr>
          <p:cNvPr id="60" name="直線單箭頭接點 59"/>
          <p:cNvCxnSpPr/>
          <p:nvPr/>
        </p:nvCxnSpPr>
        <p:spPr>
          <a:xfrm>
            <a:off x="4755695" y="2442883"/>
            <a:ext cx="20059" cy="299311"/>
          </a:xfrm>
          <a:prstGeom prst="straightConnector1">
            <a:avLst/>
          </a:prstGeom>
          <a:ln w="28575">
            <a:prstDash val="sysDash"/>
            <a:tailEnd type="arrow"/>
          </a:ln>
        </p:spPr>
        <p:style>
          <a:lnRef idx="1">
            <a:schemeClr val="accent1"/>
          </a:lnRef>
          <a:fillRef idx="0">
            <a:schemeClr val="accent1"/>
          </a:fillRef>
          <a:effectRef idx="0">
            <a:schemeClr val="accent1"/>
          </a:effectRef>
          <a:fontRef idx="minor">
            <a:schemeClr val="tx1"/>
          </a:fontRef>
        </p:style>
      </p:cxnSp>
      <p:sp>
        <p:nvSpPr>
          <p:cNvPr id="63" name="文字方塊 62"/>
          <p:cNvSpPr txBox="1"/>
          <p:nvPr/>
        </p:nvSpPr>
        <p:spPr>
          <a:xfrm>
            <a:off x="6059994" y="6019180"/>
            <a:ext cx="3097030" cy="800219"/>
          </a:xfrm>
          <a:prstGeom prst="rect">
            <a:avLst/>
          </a:prstGeom>
          <a:noFill/>
        </p:spPr>
        <p:txBody>
          <a:bodyPr wrap="square" rtlCol="0">
            <a:spAutoFit/>
          </a:bodyPr>
          <a:lstStyle/>
          <a:p>
            <a:r>
              <a:rPr lang="zh-TW" altLang="en-US" sz="2300" dirty="0">
                <a:latin typeface="標楷體" pitchFamily="65" charset="-120"/>
                <a:ea typeface="標楷體" pitchFamily="65" charset="-120"/>
              </a:rPr>
              <a:t>偏振片</a:t>
            </a:r>
            <a:r>
              <a:rPr lang="en-US" altLang="zh-TW" sz="2300" dirty="0">
                <a:latin typeface="標楷體" pitchFamily="65" charset="-120"/>
                <a:ea typeface="標楷體" pitchFamily="65" charset="-120"/>
              </a:rPr>
              <a:t>(</a:t>
            </a:r>
            <a:r>
              <a:rPr lang="zh-TW" altLang="en-US" sz="2300" dirty="0">
                <a:latin typeface="標楷體" pitchFamily="65" charset="-120"/>
                <a:ea typeface="標楷體" pitchFamily="65" charset="-120"/>
              </a:rPr>
              <a:t>偏振方向平行桌面</a:t>
            </a:r>
            <a:r>
              <a:rPr lang="en-US" altLang="zh-TW" sz="2300" dirty="0">
                <a:latin typeface="標楷體" pitchFamily="65" charset="-120"/>
                <a:ea typeface="標楷體" pitchFamily="65" charset="-120"/>
              </a:rPr>
              <a:t>)</a:t>
            </a:r>
            <a:endParaRPr lang="zh-TW" altLang="en-US" sz="2300" dirty="0">
              <a:latin typeface="標楷體" pitchFamily="65" charset="-120"/>
              <a:ea typeface="標楷體" pitchFamily="65" charset="-120"/>
            </a:endParaRPr>
          </a:p>
        </p:txBody>
      </p:sp>
      <p:sp>
        <p:nvSpPr>
          <p:cNvPr id="64" name="矩形 63"/>
          <p:cNvSpPr/>
          <p:nvPr/>
        </p:nvSpPr>
        <p:spPr>
          <a:xfrm>
            <a:off x="5376608" y="3645103"/>
            <a:ext cx="1069524" cy="446276"/>
          </a:xfrm>
          <a:prstGeom prst="rect">
            <a:avLst/>
          </a:prstGeom>
        </p:spPr>
        <p:txBody>
          <a:bodyPr wrap="none">
            <a:spAutoFit/>
          </a:bodyPr>
          <a:lstStyle/>
          <a:p>
            <a:r>
              <a:rPr lang="zh-TW" altLang="zh-TW" sz="2300" dirty="0">
                <a:latin typeface="標楷體" pitchFamily="65" charset="-120"/>
                <a:ea typeface="標楷體" pitchFamily="65" charset="-120"/>
              </a:rPr>
              <a:t>厚玻璃</a:t>
            </a:r>
            <a:endParaRPr lang="zh-TW" altLang="en-US" sz="2300" dirty="0"/>
          </a:p>
        </p:txBody>
      </p:sp>
      <p:sp>
        <p:nvSpPr>
          <p:cNvPr id="65" name="矩形 64"/>
          <p:cNvSpPr/>
          <p:nvPr/>
        </p:nvSpPr>
        <p:spPr>
          <a:xfrm>
            <a:off x="5911370" y="4585413"/>
            <a:ext cx="1069524" cy="446276"/>
          </a:xfrm>
          <a:prstGeom prst="rect">
            <a:avLst/>
          </a:prstGeom>
        </p:spPr>
        <p:txBody>
          <a:bodyPr wrap="none">
            <a:spAutoFit/>
          </a:bodyPr>
          <a:lstStyle/>
          <a:p>
            <a:r>
              <a:rPr lang="zh-TW" altLang="zh-TW" sz="2300" dirty="0">
                <a:latin typeface="標楷體" pitchFamily="65" charset="-120"/>
                <a:ea typeface="標楷體" pitchFamily="65" charset="-120"/>
              </a:rPr>
              <a:t>角度台</a:t>
            </a:r>
            <a:endParaRPr lang="zh-TW" altLang="en-US" sz="2300" dirty="0"/>
          </a:p>
        </p:txBody>
      </p:sp>
      <p:cxnSp>
        <p:nvCxnSpPr>
          <p:cNvPr id="66" name="直線接點 65"/>
          <p:cNvCxnSpPr/>
          <p:nvPr/>
        </p:nvCxnSpPr>
        <p:spPr>
          <a:xfrm flipH="1">
            <a:off x="6745308" y="2535275"/>
            <a:ext cx="0" cy="360000"/>
          </a:xfrm>
          <a:prstGeom prst="line">
            <a:avLst/>
          </a:prstGeom>
          <a:ln w="38100">
            <a:solidFill>
              <a:schemeClr val="bg1"/>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67" name="矩形 66"/>
          <p:cNvSpPr/>
          <p:nvPr/>
        </p:nvSpPr>
        <p:spPr>
          <a:xfrm>
            <a:off x="6740468" y="2532866"/>
            <a:ext cx="1364476" cy="446276"/>
          </a:xfrm>
          <a:prstGeom prst="rect">
            <a:avLst/>
          </a:prstGeom>
        </p:spPr>
        <p:txBody>
          <a:bodyPr wrap="none">
            <a:spAutoFit/>
          </a:bodyPr>
          <a:lstStyle/>
          <a:p>
            <a:r>
              <a:rPr lang="zh-TW" altLang="zh-TW" sz="2300" dirty="0">
                <a:latin typeface="標楷體" pitchFamily="65" charset="-120"/>
                <a:ea typeface="標楷體" pitchFamily="65" charset="-120"/>
              </a:rPr>
              <a:t>白色光屏</a:t>
            </a:r>
            <a:endParaRPr lang="zh-TW" altLang="en-US" sz="2300" dirty="0">
              <a:latin typeface="標楷體" pitchFamily="65" charset="-120"/>
              <a:ea typeface="標楷體" pitchFamily="65" charset="-120"/>
            </a:endParaRPr>
          </a:p>
        </p:txBody>
      </p:sp>
      <p:cxnSp>
        <p:nvCxnSpPr>
          <p:cNvPr id="71" name="直線單箭頭接點 70"/>
          <p:cNvCxnSpPr/>
          <p:nvPr/>
        </p:nvCxnSpPr>
        <p:spPr>
          <a:xfrm flipV="1">
            <a:off x="3810000" y="2109508"/>
            <a:ext cx="0" cy="304800"/>
          </a:xfrm>
          <a:prstGeom prst="straightConnector1">
            <a:avLst/>
          </a:prstGeom>
          <a:ln>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72" name="直線單箭頭接點 71"/>
          <p:cNvCxnSpPr/>
          <p:nvPr/>
        </p:nvCxnSpPr>
        <p:spPr>
          <a:xfrm rot="2700000" flipV="1">
            <a:off x="5686425" y="2204758"/>
            <a:ext cx="0" cy="304800"/>
          </a:xfrm>
          <a:prstGeom prst="straightConnector1">
            <a:avLst/>
          </a:prstGeom>
          <a:ln>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73" name="直線單箭頭接點 72"/>
          <p:cNvCxnSpPr/>
          <p:nvPr/>
        </p:nvCxnSpPr>
        <p:spPr>
          <a:xfrm rot="2700000" flipV="1">
            <a:off x="6219825" y="2566708"/>
            <a:ext cx="0" cy="304800"/>
          </a:xfrm>
          <a:prstGeom prst="straightConnector1">
            <a:avLst/>
          </a:prstGeom>
          <a:ln>
            <a:headEnd type="arrow"/>
            <a:tailEnd type="arrow"/>
          </a:ln>
        </p:spPr>
        <p:style>
          <a:lnRef idx="1">
            <a:schemeClr val="accent2"/>
          </a:lnRef>
          <a:fillRef idx="0">
            <a:schemeClr val="accent2"/>
          </a:fillRef>
          <a:effectRef idx="0">
            <a:schemeClr val="accent2"/>
          </a:effectRef>
          <a:fontRef idx="minor">
            <a:schemeClr val="tx1"/>
          </a:fontRef>
        </p:style>
      </p:cxnSp>
      <p:cxnSp>
        <p:nvCxnSpPr>
          <p:cNvPr id="74" name="直線單箭頭接點 73"/>
          <p:cNvCxnSpPr/>
          <p:nvPr/>
        </p:nvCxnSpPr>
        <p:spPr>
          <a:xfrm flipV="1">
            <a:off x="4343401" y="2557182"/>
            <a:ext cx="0" cy="304800"/>
          </a:xfrm>
          <a:prstGeom prst="straightConnector1">
            <a:avLst/>
          </a:prstGeom>
          <a:ln>
            <a:headEnd type="arrow"/>
            <a:tailEnd type="arrow"/>
          </a:ln>
        </p:spPr>
        <p:style>
          <a:lnRef idx="1">
            <a:schemeClr val="accent2"/>
          </a:lnRef>
          <a:fillRef idx="0">
            <a:schemeClr val="accent2"/>
          </a:fillRef>
          <a:effectRef idx="0">
            <a:schemeClr val="accent2"/>
          </a:effectRef>
          <a:fontRef idx="minor">
            <a:schemeClr val="tx1"/>
          </a:fontRef>
        </p:style>
      </p:cxnSp>
      <p:cxnSp>
        <p:nvCxnSpPr>
          <p:cNvPr id="75" name="直線單箭頭接點 74"/>
          <p:cNvCxnSpPr/>
          <p:nvPr/>
        </p:nvCxnSpPr>
        <p:spPr>
          <a:xfrm rot="2700000" flipV="1">
            <a:off x="3800475" y="3880118"/>
            <a:ext cx="0" cy="304800"/>
          </a:xfrm>
          <a:prstGeom prst="straightConnector1">
            <a:avLst/>
          </a:prstGeom>
          <a:ln>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76" name="直線單箭頭接點 75"/>
          <p:cNvCxnSpPr/>
          <p:nvPr/>
        </p:nvCxnSpPr>
        <p:spPr>
          <a:xfrm rot="2700000" flipV="1">
            <a:off x="4333875" y="4187638"/>
            <a:ext cx="0" cy="304800"/>
          </a:xfrm>
          <a:prstGeom prst="straightConnector1">
            <a:avLst/>
          </a:prstGeom>
          <a:ln>
            <a:headEnd type="arrow"/>
            <a:tailEnd type="arrow"/>
          </a:ln>
        </p:spPr>
        <p:style>
          <a:lnRef idx="1">
            <a:schemeClr val="accent2"/>
          </a:lnRef>
          <a:fillRef idx="0">
            <a:schemeClr val="accent2"/>
          </a:fillRef>
          <a:effectRef idx="0">
            <a:schemeClr val="accent2"/>
          </a:effectRef>
          <a:fontRef idx="minor">
            <a:schemeClr val="tx1"/>
          </a:fontRef>
        </p:style>
      </p:cxnSp>
      <p:cxnSp>
        <p:nvCxnSpPr>
          <p:cNvPr id="77" name="直線單箭頭接點 76"/>
          <p:cNvCxnSpPr/>
          <p:nvPr/>
        </p:nvCxnSpPr>
        <p:spPr>
          <a:xfrm rot="5400000" flipV="1">
            <a:off x="5972221" y="6098489"/>
            <a:ext cx="0" cy="304800"/>
          </a:xfrm>
          <a:prstGeom prst="straightConnector1">
            <a:avLst/>
          </a:prstGeom>
          <a:ln>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78" name="文字方塊 77"/>
          <p:cNvSpPr txBox="1"/>
          <p:nvPr/>
        </p:nvSpPr>
        <p:spPr>
          <a:xfrm>
            <a:off x="2403230" y="4624461"/>
            <a:ext cx="2839239" cy="800219"/>
          </a:xfrm>
          <a:prstGeom prst="rect">
            <a:avLst/>
          </a:prstGeom>
          <a:noFill/>
        </p:spPr>
        <p:txBody>
          <a:bodyPr wrap="none" rtlCol="0">
            <a:spAutoFit/>
          </a:bodyPr>
          <a:lstStyle/>
          <a:p>
            <a:pPr algn="ctr"/>
            <a:r>
              <a:rPr lang="zh-TW" altLang="en-US" sz="2300" dirty="0">
                <a:latin typeface="標楷體" pitchFamily="65" charset="-120"/>
                <a:ea typeface="標楷體" pitchFamily="65" charset="-120"/>
              </a:rPr>
              <a:t>偏振片</a:t>
            </a:r>
            <a:endParaRPr lang="en-US" altLang="zh-TW" sz="2300" dirty="0">
              <a:latin typeface="標楷體" pitchFamily="65" charset="-120"/>
              <a:ea typeface="標楷體" pitchFamily="65" charset="-120"/>
            </a:endParaRPr>
          </a:p>
          <a:p>
            <a:pPr algn="ctr"/>
            <a:r>
              <a:rPr lang="en-US" altLang="zh-TW" sz="2300" dirty="0">
                <a:latin typeface="標楷體" pitchFamily="65" charset="-120"/>
                <a:ea typeface="標楷體" pitchFamily="65" charset="-120"/>
              </a:rPr>
              <a:t>(</a:t>
            </a:r>
            <a:r>
              <a:rPr lang="zh-TW" altLang="en-US" sz="2300" dirty="0">
                <a:latin typeface="標楷體" pitchFamily="65" charset="-120"/>
                <a:ea typeface="標楷體" pitchFamily="65" charset="-120"/>
              </a:rPr>
              <a:t>偏振方向平行桌面</a:t>
            </a:r>
            <a:r>
              <a:rPr lang="en-US" altLang="zh-TW" sz="2300" dirty="0">
                <a:latin typeface="標楷體" pitchFamily="65" charset="-120"/>
                <a:ea typeface="標楷體" pitchFamily="65" charset="-120"/>
              </a:rPr>
              <a:t>)</a:t>
            </a:r>
            <a:endParaRPr lang="zh-TW" altLang="en-US" sz="2300" dirty="0">
              <a:latin typeface="標楷體" pitchFamily="65" charset="-120"/>
              <a:ea typeface="標楷體" pitchFamily="65" charset="-120"/>
            </a:endParaRPr>
          </a:p>
        </p:txBody>
      </p:sp>
      <p:cxnSp>
        <p:nvCxnSpPr>
          <p:cNvPr id="80" name="直線接點 79"/>
          <p:cNvCxnSpPr/>
          <p:nvPr/>
        </p:nvCxnSpPr>
        <p:spPr>
          <a:xfrm rot="5400000" flipH="1">
            <a:off x="5770059" y="6534565"/>
            <a:ext cx="0" cy="360000"/>
          </a:xfrm>
          <a:prstGeom prst="line">
            <a:avLst/>
          </a:prstGeom>
          <a:ln w="38100">
            <a:solidFill>
              <a:schemeClr val="bg1"/>
            </a:solidFill>
          </a:ln>
          <a:effectLst>
            <a:outerShdw blurRad="63500" sx="102000" sy="102000" algn="ctr" rotWithShape="0">
              <a:prstClr val="black"/>
            </a:outerShdw>
          </a:effectLst>
        </p:spPr>
        <p:style>
          <a:lnRef idx="2">
            <a:schemeClr val="accent1"/>
          </a:lnRef>
          <a:fillRef idx="0">
            <a:schemeClr val="accent1"/>
          </a:fillRef>
          <a:effectRef idx="1">
            <a:schemeClr val="accent1"/>
          </a:effectRef>
          <a:fontRef idx="minor">
            <a:schemeClr val="tx1"/>
          </a:fontRef>
        </p:style>
      </p:cxnSp>
      <p:sp>
        <p:nvSpPr>
          <p:cNvPr id="59" name="矩形 58"/>
          <p:cNvSpPr/>
          <p:nvPr/>
        </p:nvSpPr>
        <p:spPr>
          <a:xfrm>
            <a:off x="3942505" y="6393166"/>
            <a:ext cx="1364476" cy="446276"/>
          </a:xfrm>
          <a:prstGeom prst="rect">
            <a:avLst/>
          </a:prstGeom>
        </p:spPr>
        <p:txBody>
          <a:bodyPr wrap="none">
            <a:spAutoFit/>
          </a:bodyPr>
          <a:lstStyle/>
          <a:p>
            <a:r>
              <a:rPr lang="zh-TW" altLang="zh-TW" sz="2300" dirty="0">
                <a:latin typeface="標楷體" pitchFamily="65" charset="-120"/>
                <a:ea typeface="標楷體" pitchFamily="65" charset="-120"/>
              </a:rPr>
              <a:t>白色光屏</a:t>
            </a:r>
            <a:endParaRPr lang="zh-TW" altLang="en-US" sz="2300" dirty="0">
              <a:latin typeface="標楷體" pitchFamily="65" charset="-120"/>
              <a:ea typeface="標楷體" pitchFamily="65" charset="-120"/>
            </a:endParaRPr>
          </a:p>
        </p:txBody>
      </p:sp>
      <p:pic>
        <p:nvPicPr>
          <p:cNvPr id="61" name="圖片 60" descr="3b7c9a8b85535749_tc.jpg"/>
          <p:cNvPicPr>
            <a:picLocks noChangeAspect="1"/>
          </p:cNvPicPr>
          <p:nvPr/>
        </p:nvPicPr>
        <p:blipFill>
          <a:blip r:embed="rId2" cstate="print"/>
          <a:stretch>
            <a:fillRect/>
          </a:stretch>
        </p:blipFill>
        <p:spPr>
          <a:xfrm>
            <a:off x="7620000" y="0"/>
            <a:ext cx="1524000" cy="1143000"/>
          </a:xfrm>
          <a:prstGeom prst="rect">
            <a:avLst/>
          </a:prstGeom>
        </p:spPr>
      </p:pic>
      <p:sp>
        <p:nvSpPr>
          <p:cNvPr id="3" name="標題 2"/>
          <p:cNvSpPr>
            <a:spLocks noGrp="1"/>
          </p:cNvSpPr>
          <p:nvPr>
            <p:ph type="title" idx="4294967295"/>
          </p:nvPr>
        </p:nvSpPr>
        <p:spPr>
          <a:xfrm>
            <a:off x="594170" y="87313"/>
            <a:ext cx="7635429" cy="720725"/>
          </a:xfrm>
        </p:spPr>
        <p:txBody>
          <a:bodyPr>
            <a:normAutofit/>
          </a:bodyPr>
          <a:lstStyle/>
          <a:p>
            <a:pPr algn="l" defTabSz="914400" rtl="0" eaLnBrk="1" latinLnBrk="0" hangingPunct="0">
              <a:spcBef>
                <a:spcPct val="0"/>
              </a:spcBef>
              <a:buNone/>
            </a:pPr>
            <a:r>
              <a:rPr lang="zh-TW" altLang="en-US" sz="4000" b="1" kern="1200" dirty="0">
                <a:solidFill>
                  <a:srgbClr val="0000FF"/>
                </a:solidFill>
                <a:latin typeface="標楷體" panose="03000509000000000000" pitchFamily="65" charset="-120"/>
                <a:ea typeface="標楷體" panose="03000509000000000000" pitchFamily="65" charset="-120"/>
                <a:cs typeface="+mn-cs"/>
              </a:rPr>
              <a:t>實驗內容</a:t>
            </a:r>
            <a:endParaRPr lang="en-US" sz="4000" b="1" kern="1200" dirty="0">
              <a:solidFill>
                <a:srgbClr val="0000FF"/>
              </a:solidFill>
              <a:latin typeface="標楷體" panose="03000509000000000000" pitchFamily="65" charset="-120"/>
              <a:ea typeface="標楷體" panose="03000509000000000000" pitchFamily="65" charset="-120"/>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94565" y="0"/>
            <a:ext cx="6554867" cy="928048"/>
          </a:xfrm>
        </p:spPr>
        <p:txBody>
          <a:bodyPr/>
          <a:lstStyle/>
          <a:p>
            <a:pPr algn="ctr"/>
            <a:r>
              <a:rPr lang="en-US" altLang="zh-TW" dirty="0" err="1"/>
              <a:t>Haidinger</a:t>
            </a:r>
            <a:r>
              <a:rPr lang="en-US" altLang="zh-TW" dirty="0"/>
              <a:t> brush</a:t>
            </a:r>
            <a:endParaRPr lang="zh-TW" altLang="en-US" dirty="0"/>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01938" y="2811632"/>
            <a:ext cx="2340119" cy="2290852"/>
          </a:xfrm>
        </p:spPr>
      </p:pic>
    </p:spTree>
    <p:extLst>
      <p:ext uri="{BB962C8B-B14F-4D97-AF65-F5344CB8AC3E}">
        <p14:creationId xmlns:p14="http://schemas.microsoft.com/office/powerpoint/2010/main" val="4753728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36104" y="0"/>
            <a:ext cx="7680464" cy="994172"/>
          </a:xfrm>
        </p:spPr>
        <p:txBody>
          <a:bodyPr>
            <a:normAutofit/>
          </a:bodyPr>
          <a:lstStyle/>
          <a:p>
            <a:pPr algn="ctr"/>
            <a:r>
              <a:rPr lang="zh-TW" altLang="en-US" sz="4000" dirty="0"/>
              <a:t>繞射 </a:t>
            </a:r>
            <a:r>
              <a:rPr lang="en-US" altLang="zh-TW" sz="4000" dirty="0"/>
              <a:t>(diffraction)</a:t>
            </a:r>
            <a:endParaRPr lang="zh-TW" altLang="en-US" sz="4000" dirty="0"/>
          </a:p>
        </p:txBody>
      </p:sp>
      <p:sp>
        <p:nvSpPr>
          <p:cNvPr id="3" name="內容版面配置區 2"/>
          <p:cNvSpPr>
            <a:spLocks noGrp="1"/>
          </p:cNvSpPr>
          <p:nvPr>
            <p:ph idx="1"/>
          </p:nvPr>
        </p:nvSpPr>
        <p:spPr>
          <a:xfrm>
            <a:off x="1034935" y="2226469"/>
            <a:ext cx="7480415" cy="3263504"/>
          </a:xfrm>
        </p:spPr>
        <p:txBody>
          <a:bodyPr>
            <a:normAutofit/>
          </a:bodyPr>
          <a:lstStyle/>
          <a:p>
            <a:pPr marL="450850" indent="-450850">
              <a:lnSpc>
                <a:spcPct val="110000"/>
              </a:lnSpc>
            </a:pPr>
            <a:r>
              <a:rPr lang="en-US" altLang="zh-TW" sz="3600" dirty="0">
                <a:solidFill>
                  <a:schemeClr val="tx1"/>
                </a:solidFill>
              </a:rPr>
              <a:t>Single slit + thin wire</a:t>
            </a:r>
          </a:p>
          <a:p>
            <a:pPr marL="450850" indent="-450850">
              <a:lnSpc>
                <a:spcPct val="110000"/>
              </a:lnSpc>
            </a:pPr>
            <a:r>
              <a:rPr lang="en-US" altLang="zh-TW" sz="3600" dirty="0">
                <a:solidFill>
                  <a:schemeClr val="tx1"/>
                </a:solidFill>
              </a:rPr>
              <a:t>Double slit</a:t>
            </a:r>
          </a:p>
          <a:p>
            <a:pPr marL="450850" indent="-450850">
              <a:lnSpc>
                <a:spcPct val="110000"/>
              </a:lnSpc>
            </a:pPr>
            <a:r>
              <a:rPr lang="en-US" altLang="zh-TW" sz="3600" dirty="0">
                <a:solidFill>
                  <a:schemeClr val="tx1"/>
                </a:solidFill>
              </a:rPr>
              <a:t>Multiple slit</a:t>
            </a:r>
          </a:p>
          <a:p>
            <a:pPr marL="450850" indent="-450850">
              <a:lnSpc>
                <a:spcPct val="110000"/>
              </a:lnSpc>
            </a:pPr>
            <a:r>
              <a:rPr lang="en-US" altLang="zh-TW" sz="3600" dirty="0">
                <a:solidFill>
                  <a:schemeClr val="tx1"/>
                </a:solidFill>
              </a:rPr>
              <a:t>Circular aperture</a:t>
            </a:r>
            <a:endParaRPr lang="zh-TW" altLang="en-US" sz="3600" dirty="0">
              <a:solidFill>
                <a:schemeClr val="tx1"/>
              </a:solidFill>
            </a:endParaRPr>
          </a:p>
        </p:txBody>
      </p:sp>
    </p:spTree>
    <p:extLst>
      <p:ext uri="{BB962C8B-B14F-4D97-AF65-F5344CB8AC3E}">
        <p14:creationId xmlns:p14="http://schemas.microsoft.com/office/powerpoint/2010/main" val="29772505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l" defTabSz="914400" rtl="0" eaLnBrk="1" latinLnBrk="0" hangingPunct="0">
              <a:spcBef>
                <a:spcPct val="0"/>
              </a:spcBef>
              <a:buNone/>
            </a:pPr>
            <a:r>
              <a:rPr lang="en-US" altLang="zh-TW" sz="4000" b="1" kern="1200" dirty="0">
                <a:latin typeface="標楷體" panose="03000509000000000000" pitchFamily="65" charset="-120"/>
                <a:ea typeface="標楷體" panose="03000509000000000000" pitchFamily="65" charset="-120"/>
                <a:cs typeface="+mn-cs"/>
              </a:rPr>
              <a:t>[D]</a:t>
            </a:r>
            <a:r>
              <a:rPr lang="zh-TW" altLang="zh-TW" sz="4000" b="1" kern="1200" dirty="0">
                <a:latin typeface="標楷體" panose="03000509000000000000" pitchFamily="65" charset="-120"/>
                <a:ea typeface="標楷體" panose="03000509000000000000" pitchFamily="65" charset="-120"/>
                <a:cs typeface="+mn-cs"/>
              </a:rPr>
              <a:t>單狹縫繞射</a:t>
            </a:r>
          </a:p>
        </p:txBody>
      </p:sp>
      <p:sp>
        <p:nvSpPr>
          <p:cNvPr id="3" name="文字方塊 2"/>
          <p:cNvSpPr txBox="1"/>
          <p:nvPr/>
        </p:nvSpPr>
        <p:spPr>
          <a:xfrm>
            <a:off x="225911" y="882127"/>
            <a:ext cx="8763978" cy="2777171"/>
          </a:xfrm>
          <a:prstGeom prst="rect">
            <a:avLst/>
          </a:prstGeom>
          <a:noFill/>
        </p:spPr>
        <p:txBody>
          <a:bodyPr wrap="square" rtlCol="0">
            <a:spAutoFit/>
          </a:bodyPr>
          <a:lstStyle/>
          <a:p>
            <a:pPr marL="452438" indent="-452438">
              <a:lnSpc>
                <a:spcPct val="110000"/>
              </a:lnSpc>
            </a:pPr>
            <a:r>
              <a:rPr lang="zh-TW" altLang="zh-TW" sz="2000" b="1" dirty="0">
                <a:latin typeface="Times New Roman" panose="02020603050405020304" pitchFamily="18" charset="0"/>
                <a:ea typeface="標楷體" pitchFamily="65" charset="-120"/>
                <a:cs typeface="Times New Roman" panose="02020603050405020304" pitchFamily="18" charset="0"/>
              </a:rPr>
              <a:t>一、目的</a:t>
            </a:r>
          </a:p>
          <a:p>
            <a:pPr marL="452438" indent="-452438">
              <a:lnSpc>
                <a:spcPct val="110000"/>
              </a:lnSpc>
            </a:pPr>
            <a:r>
              <a:rPr lang="en-US" altLang="zh-TW" sz="2000" dirty="0">
                <a:latin typeface="Times New Roman" panose="02020603050405020304" pitchFamily="18" charset="0"/>
                <a:ea typeface="標楷體" pitchFamily="65" charset="-120"/>
                <a:cs typeface="Times New Roman" panose="02020603050405020304" pitchFamily="18" charset="0"/>
              </a:rPr>
              <a:t>	</a:t>
            </a:r>
            <a:r>
              <a:rPr lang="zh-TW" altLang="zh-TW" sz="2000" dirty="0">
                <a:latin typeface="Times New Roman" panose="02020603050405020304" pitchFamily="18" charset="0"/>
                <a:ea typeface="標楷體" pitchFamily="65" charset="-120"/>
                <a:cs typeface="Times New Roman" panose="02020603050405020304" pitchFamily="18" charset="0"/>
              </a:rPr>
              <a:t>觀察雷射光經過單狹縫的繞射現象。</a:t>
            </a:r>
          </a:p>
          <a:p>
            <a:pPr marL="452438" indent="-452438">
              <a:lnSpc>
                <a:spcPct val="110000"/>
              </a:lnSpc>
            </a:pPr>
            <a:r>
              <a:rPr lang="zh-TW" altLang="zh-TW" sz="2000" b="1" dirty="0">
                <a:latin typeface="Times New Roman" panose="02020603050405020304" pitchFamily="18" charset="0"/>
                <a:ea typeface="標楷體" pitchFamily="65" charset="-120"/>
                <a:cs typeface="Times New Roman" panose="02020603050405020304" pitchFamily="18" charset="0"/>
              </a:rPr>
              <a:t>二、原理</a:t>
            </a:r>
          </a:p>
          <a:p>
            <a:pPr marL="452438" lvl="0" indent="-90488">
              <a:lnSpc>
                <a:spcPct val="110000"/>
              </a:lnSpc>
              <a:buFont typeface="Wingdings" pitchFamily="2" charset="2"/>
              <a:buChar char="Ø"/>
            </a:pPr>
            <a:r>
              <a:rPr lang="zh-TW" altLang="zh-TW" sz="2000" dirty="0">
                <a:latin typeface="Times New Roman" panose="02020603050405020304" pitchFamily="18" charset="0"/>
                <a:ea typeface="標楷體" pitchFamily="65" charset="-120"/>
                <a:cs typeface="Times New Roman" panose="02020603050405020304" pitchFamily="18" charset="0"/>
              </a:rPr>
              <a:t>惠更斯原理</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(Huygens‘ principle):</a:t>
            </a:r>
            <a:r>
              <a:rPr lang="zh-TW" altLang="zh-TW" sz="2000" dirty="0">
                <a:latin typeface="Times New Roman" panose="02020603050405020304" pitchFamily="18" charset="0"/>
                <a:ea typeface="標楷體" panose="03000509000000000000" pitchFamily="65" charset="-120"/>
                <a:cs typeface="Times New Roman" panose="02020603050405020304" pitchFamily="18" charset="0"/>
              </a:rPr>
              <a:t> 波前</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2000" dirty="0" err="1">
                <a:latin typeface="Times New Roman" panose="02020603050405020304" pitchFamily="18" charset="0"/>
                <a:ea typeface="標楷體" panose="03000509000000000000" pitchFamily="65" charset="-120"/>
                <a:cs typeface="Times New Roman" panose="02020603050405020304" pitchFamily="18" charset="0"/>
              </a:rPr>
              <a:t>wavefront</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2000" dirty="0">
                <a:latin typeface="Times New Roman" panose="02020603050405020304" pitchFamily="18" charset="0"/>
                <a:ea typeface="標楷體" panose="03000509000000000000" pitchFamily="65" charset="-120"/>
                <a:cs typeface="Times New Roman" panose="02020603050405020304" pitchFamily="18" charset="0"/>
              </a:rPr>
              <a:t>上的任一點均可視為一個波源</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000" dirty="0">
              <a:latin typeface="Times New Roman" panose="02020603050405020304" pitchFamily="18" charset="0"/>
              <a:ea typeface="標楷體" panose="03000509000000000000" pitchFamily="65" charset="-120"/>
              <a:cs typeface="Times New Roman" panose="02020603050405020304" pitchFamily="18" charset="0"/>
            </a:endParaRPr>
          </a:p>
          <a:p>
            <a:pPr marL="452438" indent="-90488">
              <a:lnSpc>
                <a:spcPct val="110000"/>
              </a:lnSpc>
              <a:buFont typeface="Wingdings" pitchFamily="2" charset="2"/>
              <a:buChar char="Ø"/>
            </a:pPr>
            <a:r>
              <a:rPr lang="zh-TW" altLang="zh-TW" sz="2000" dirty="0">
                <a:latin typeface="Times New Roman" panose="02020603050405020304" pitchFamily="18" charset="0"/>
                <a:ea typeface="標楷體" pitchFamily="65" charset="-120"/>
                <a:cs typeface="Times New Roman" panose="02020603050405020304" pitchFamily="18" charset="0"/>
              </a:rPr>
              <a:t>重疊原理</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 principle of superposition) </a:t>
            </a:r>
            <a:r>
              <a:rPr lang="zh-TW" altLang="zh-TW" sz="2000" dirty="0">
                <a:latin typeface="Times New Roman" panose="02020603050405020304" pitchFamily="18" charset="0"/>
                <a:ea typeface="標楷體" panose="03000509000000000000" pitchFamily="65" charset="-120"/>
                <a:cs typeface="Times New Roman" panose="02020603050405020304" pitchFamily="18" charset="0"/>
              </a:rPr>
              <a:t>相加的結果，來自狹縫中各個點的光波因光程</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(optical path)</a:t>
            </a:r>
            <a:r>
              <a:rPr lang="zh-TW" altLang="zh-TW" sz="2000" dirty="0">
                <a:latin typeface="Times New Roman" panose="02020603050405020304" pitchFamily="18" charset="0"/>
                <a:ea typeface="標楷體" panose="03000509000000000000" pitchFamily="65" charset="-120"/>
                <a:cs typeface="Times New Roman" panose="02020603050405020304" pitchFamily="18" charset="0"/>
              </a:rPr>
              <a:t>不相同，相位</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 phase)</a:t>
            </a:r>
            <a:r>
              <a:rPr lang="zh-TW" altLang="zh-TW" sz="2000" dirty="0">
                <a:latin typeface="Times New Roman" panose="02020603050405020304" pitchFamily="18" charset="0"/>
                <a:ea typeface="標楷體" panose="03000509000000000000" pitchFamily="65" charset="-120"/>
                <a:cs typeface="Times New Roman" panose="02020603050405020304" pitchFamily="18" charset="0"/>
              </a:rPr>
              <a:t>也就不相同，結果便在屏幕上發生了干涉</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(interference)</a:t>
            </a:r>
            <a:r>
              <a:rPr lang="zh-TW" altLang="zh-TW" sz="2000" dirty="0">
                <a:latin typeface="Times New Roman" panose="02020603050405020304" pitchFamily="18" charset="0"/>
                <a:ea typeface="標楷體" panose="03000509000000000000" pitchFamily="65" charset="-120"/>
                <a:cs typeface="Times New Roman" panose="02020603050405020304" pitchFamily="18" charset="0"/>
              </a:rPr>
              <a:t>現象。造成單狹縫繞射</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 single</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slit diffraction)</a:t>
            </a:r>
            <a:r>
              <a:rPr lang="zh-TW" altLang="zh-TW" sz="2000" dirty="0">
                <a:latin typeface="Times New Roman" panose="02020603050405020304" pitchFamily="18" charset="0"/>
                <a:ea typeface="標楷體" panose="03000509000000000000" pitchFamily="65" charset="-120"/>
                <a:cs typeface="Times New Roman" panose="02020603050405020304" pitchFamily="18" charset="0"/>
              </a:rPr>
              <a:t>圖形。</a:t>
            </a:r>
            <a:endParaRPr lang="zh-TW" altLang="en-US" sz="2000" dirty="0">
              <a:latin typeface="Times New Roman" panose="02020603050405020304" pitchFamily="18" charset="0"/>
              <a:ea typeface="標楷體" pitchFamily="65" charset="-120"/>
              <a:cs typeface="Times New Roman" panose="02020603050405020304" pitchFamily="18" charset="0"/>
            </a:endParaRPr>
          </a:p>
        </p:txBody>
      </p:sp>
      <p:pic>
        <p:nvPicPr>
          <p:cNvPr id="4" name="圖片 3"/>
          <p:cNvPicPr>
            <a:picLocks noChangeAspect="1"/>
          </p:cNvPicPr>
          <p:nvPr/>
        </p:nvPicPr>
        <p:blipFill>
          <a:blip r:embed="rId3" cstate="print"/>
          <a:srcRect/>
          <a:stretch>
            <a:fillRect/>
          </a:stretch>
        </p:blipFill>
        <p:spPr bwMode="auto">
          <a:xfrm>
            <a:off x="5748428" y="4000453"/>
            <a:ext cx="2844000" cy="2585932"/>
          </a:xfrm>
          <a:prstGeom prst="rect">
            <a:avLst/>
          </a:prstGeom>
          <a:noFill/>
          <a:ln w="9525">
            <a:noFill/>
            <a:miter lim="800000"/>
            <a:headEnd/>
            <a:tailEnd/>
          </a:ln>
        </p:spPr>
      </p:pic>
      <p:sp>
        <p:nvSpPr>
          <p:cNvPr id="614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pic>
        <p:nvPicPr>
          <p:cNvPr id="6148" name="Picture 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986333" y="3856252"/>
            <a:ext cx="4030356" cy="598256"/>
          </a:xfrm>
          <a:prstGeom prst="rect">
            <a:avLst/>
          </a:prstGeom>
          <a:noFill/>
        </p:spPr>
      </p:pic>
      <p:sp>
        <p:nvSpPr>
          <p:cNvPr id="10" name="文字方塊 9"/>
          <p:cNvSpPr txBox="1"/>
          <p:nvPr/>
        </p:nvSpPr>
        <p:spPr>
          <a:xfrm>
            <a:off x="826828" y="4554896"/>
            <a:ext cx="4530903" cy="2099101"/>
          </a:xfrm>
          <a:prstGeom prst="rect">
            <a:avLst/>
          </a:prstGeom>
          <a:noFill/>
        </p:spPr>
        <p:txBody>
          <a:bodyPr wrap="square" rtlCol="0">
            <a:spAutoFit/>
          </a:bodyPr>
          <a:lstStyle/>
          <a:p>
            <a:pPr>
              <a:lnSpc>
                <a:spcPct val="110000"/>
              </a:lnSpc>
            </a:pPr>
            <a:r>
              <a:rPr lang="en-US" altLang="zh-TW" sz="2000" dirty="0">
                <a:latin typeface="Times New Roman" pitchFamily="18" charset="0"/>
                <a:ea typeface="標楷體" pitchFamily="65" charset="-120"/>
                <a:cs typeface="Times New Roman" pitchFamily="18" charset="0"/>
              </a:rPr>
              <a:t>Imax </a:t>
            </a:r>
            <a:r>
              <a:rPr lang="zh-TW" altLang="zh-TW" sz="2000" dirty="0">
                <a:latin typeface="Times New Roman" pitchFamily="18" charset="0"/>
                <a:ea typeface="標楷體" pitchFamily="65" charset="-120"/>
                <a:cs typeface="Times New Roman" pitchFamily="18" charset="0"/>
              </a:rPr>
              <a:t>在</a:t>
            </a:r>
            <a:r>
              <a:rPr lang="en-US" altLang="zh-TW" sz="2000" dirty="0">
                <a:latin typeface="Times New Roman" pitchFamily="18" charset="0"/>
                <a:ea typeface="標楷體" pitchFamily="65" charset="-120"/>
                <a:cs typeface="Times New Roman" pitchFamily="18" charset="0"/>
                <a:sym typeface="Symbol"/>
              </a:rPr>
              <a:t></a:t>
            </a:r>
            <a:r>
              <a:rPr lang="en-US" altLang="zh-TW" sz="2000" dirty="0">
                <a:latin typeface="Times New Roman" pitchFamily="18" charset="0"/>
                <a:ea typeface="標楷體" pitchFamily="65" charset="-120"/>
                <a:cs typeface="Times New Roman" pitchFamily="18" charset="0"/>
              </a:rPr>
              <a:t>=0</a:t>
            </a:r>
            <a:r>
              <a:rPr lang="zh-TW" altLang="zh-TW" sz="2000" dirty="0">
                <a:latin typeface="Times New Roman" pitchFamily="18" charset="0"/>
                <a:ea typeface="標楷體" pitchFamily="65" charset="-120"/>
                <a:cs typeface="Times New Roman" pitchFamily="18" charset="0"/>
              </a:rPr>
              <a:t>處；在</a:t>
            </a:r>
            <a:r>
              <a:rPr lang="en-US" altLang="zh-TW" sz="2000" dirty="0">
                <a:latin typeface="Times New Roman" pitchFamily="18" charset="0"/>
                <a:ea typeface="標楷體" pitchFamily="65" charset="-120"/>
                <a:cs typeface="Times New Roman" pitchFamily="18" charset="0"/>
                <a:sym typeface="Symbol"/>
              </a:rPr>
              <a:t></a:t>
            </a:r>
            <a:r>
              <a:rPr lang="en-US" altLang="zh-TW" sz="2000" dirty="0">
                <a:latin typeface="Times New Roman" pitchFamily="18" charset="0"/>
                <a:ea typeface="標楷體" pitchFamily="65" charset="-120"/>
                <a:cs typeface="Times New Roman" pitchFamily="18" charset="0"/>
              </a:rPr>
              <a:t>=(2m+1)</a:t>
            </a:r>
            <a:r>
              <a:rPr lang="en-US" altLang="zh-TW" sz="2000" dirty="0">
                <a:latin typeface="Times New Roman" pitchFamily="18" charset="0"/>
                <a:ea typeface="標楷體" pitchFamily="65" charset="-120"/>
                <a:cs typeface="Times New Roman" pitchFamily="18" charset="0"/>
                <a:sym typeface="Symbol"/>
              </a:rPr>
              <a:t></a:t>
            </a:r>
            <a:r>
              <a:rPr lang="en-US" altLang="zh-TW" sz="2000" dirty="0">
                <a:latin typeface="Times New Roman" pitchFamily="18" charset="0"/>
                <a:ea typeface="標楷體" pitchFamily="65" charset="-120"/>
                <a:cs typeface="Times New Roman" pitchFamily="18" charset="0"/>
              </a:rPr>
              <a:t>/2</a:t>
            </a:r>
            <a:r>
              <a:rPr lang="zh-TW" altLang="zh-TW" sz="2000" dirty="0">
                <a:latin typeface="Times New Roman" pitchFamily="18" charset="0"/>
                <a:ea typeface="標楷體" pitchFamily="65" charset="-120"/>
                <a:cs typeface="Times New Roman" pitchFamily="18" charset="0"/>
              </a:rPr>
              <a:t>時出現亮紋；</a:t>
            </a:r>
            <a:endParaRPr lang="en-US" altLang="zh-TW" sz="2000" dirty="0">
              <a:latin typeface="Times New Roman" pitchFamily="18" charset="0"/>
              <a:ea typeface="標楷體" pitchFamily="65" charset="-120"/>
              <a:cs typeface="Times New Roman" pitchFamily="18" charset="0"/>
            </a:endParaRPr>
          </a:p>
          <a:p>
            <a:pPr>
              <a:lnSpc>
                <a:spcPct val="110000"/>
              </a:lnSpc>
            </a:pPr>
            <a:r>
              <a:rPr lang="zh-TW" altLang="zh-TW" sz="2000" dirty="0">
                <a:latin typeface="Times New Roman" pitchFamily="18" charset="0"/>
                <a:ea typeface="標楷體" pitchFamily="65" charset="-120"/>
                <a:cs typeface="Times New Roman" pitchFamily="18" charset="0"/>
              </a:rPr>
              <a:t>如果</a:t>
            </a:r>
            <a:r>
              <a:rPr lang="en-US" altLang="zh-TW" sz="2000" dirty="0">
                <a:latin typeface="Times New Roman" pitchFamily="18" charset="0"/>
                <a:ea typeface="標楷體" pitchFamily="65" charset="-120"/>
                <a:cs typeface="Times New Roman" pitchFamily="18" charset="0"/>
              </a:rPr>
              <a:t>α=</a:t>
            </a:r>
            <a:r>
              <a:rPr lang="en-US" altLang="zh-TW" sz="2000" dirty="0" err="1">
                <a:latin typeface="Times New Roman" pitchFamily="18" charset="0"/>
                <a:ea typeface="標楷體" pitchFamily="65" charset="-120"/>
                <a:cs typeface="Times New Roman" pitchFamily="18" charset="0"/>
              </a:rPr>
              <a:t>mπ</a:t>
            </a:r>
            <a:r>
              <a:rPr lang="zh-TW" altLang="zh-TW" sz="2000" dirty="0">
                <a:latin typeface="Times New Roman" pitchFamily="18" charset="0"/>
                <a:ea typeface="標楷體" pitchFamily="65" charset="-120"/>
                <a:cs typeface="Times New Roman" pitchFamily="18" charset="0"/>
              </a:rPr>
              <a:t>，</a:t>
            </a:r>
            <a:r>
              <a:rPr lang="en-US" altLang="zh-TW" sz="2000" dirty="0">
                <a:latin typeface="Times New Roman" pitchFamily="18" charset="0"/>
                <a:ea typeface="標楷體" pitchFamily="65" charset="-120"/>
                <a:cs typeface="Times New Roman" pitchFamily="18" charset="0"/>
              </a:rPr>
              <a:t>I(</a:t>
            </a:r>
            <a:r>
              <a:rPr lang="en-US" altLang="zh-TW" sz="2000" dirty="0">
                <a:latin typeface="Times New Roman" pitchFamily="18" charset="0"/>
                <a:ea typeface="標楷體" pitchFamily="65" charset="-120"/>
                <a:cs typeface="Times New Roman" pitchFamily="18" charset="0"/>
                <a:sym typeface="Symbol"/>
              </a:rPr>
              <a:t></a:t>
            </a:r>
            <a:r>
              <a:rPr lang="en-US" altLang="zh-TW" sz="2000" dirty="0">
                <a:latin typeface="Times New Roman" pitchFamily="18" charset="0"/>
                <a:ea typeface="標楷體" pitchFamily="65" charset="-120"/>
                <a:cs typeface="Times New Roman" pitchFamily="18" charset="0"/>
              </a:rPr>
              <a:t>)=0</a:t>
            </a:r>
            <a:r>
              <a:rPr lang="zh-TW" altLang="zh-TW" sz="2000" dirty="0">
                <a:latin typeface="Times New Roman" pitchFamily="18" charset="0"/>
                <a:ea typeface="標楷體" pitchFamily="65" charset="-120"/>
                <a:cs typeface="Times New Roman" pitchFamily="18" charset="0"/>
              </a:rPr>
              <a:t>，此時</a:t>
            </a:r>
            <a:r>
              <a:rPr lang="en-US" altLang="zh-TW" sz="2000" dirty="0">
                <a:latin typeface="Times New Roman" pitchFamily="18" charset="0"/>
                <a:ea typeface="標楷體" pitchFamily="65" charset="-120"/>
                <a:cs typeface="Times New Roman" pitchFamily="18" charset="0"/>
              </a:rPr>
              <a:t>α=(</a:t>
            </a:r>
            <a:r>
              <a:rPr lang="en-US" altLang="zh-TW" sz="2000" dirty="0" err="1">
                <a:latin typeface="Times New Roman" pitchFamily="18" charset="0"/>
                <a:ea typeface="標楷體" pitchFamily="65" charset="-120"/>
                <a:cs typeface="Times New Roman" pitchFamily="18" charset="0"/>
              </a:rPr>
              <a:t>πasin</a:t>
            </a:r>
            <a:r>
              <a:rPr lang="en-US" altLang="zh-TW" sz="2000" dirty="0">
                <a:latin typeface="Times New Roman" pitchFamily="18" charset="0"/>
                <a:ea typeface="標楷體" pitchFamily="65" charset="-120"/>
                <a:cs typeface="Times New Roman" pitchFamily="18" charset="0"/>
                <a:sym typeface="Symbol"/>
              </a:rPr>
              <a:t></a:t>
            </a:r>
            <a:r>
              <a:rPr lang="en-US" altLang="zh-TW" sz="2000" dirty="0">
                <a:latin typeface="Times New Roman" pitchFamily="18" charset="0"/>
                <a:ea typeface="標楷體" pitchFamily="65" charset="-120"/>
                <a:cs typeface="Times New Roman" pitchFamily="18" charset="0"/>
              </a:rPr>
              <a:t>)/λ=m</a:t>
            </a:r>
            <a:r>
              <a:rPr lang="en-US" altLang="zh-TW" sz="2000" dirty="0">
                <a:latin typeface="Times New Roman" pitchFamily="18" charset="0"/>
                <a:ea typeface="標楷體" pitchFamily="65" charset="-120"/>
                <a:cs typeface="Times New Roman" pitchFamily="18" charset="0"/>
                <a:sym typeface="Symbol"/>
              </a:rPr>
              <a:t></a:t>
            </a:r>
            <a:r>
              <a:rPr lang="zh-TW" altLang="zh-TW" sz="2000" dirty="0">
                <a:latin typeface="Times New Roman" pitchFamily="18" charset="0"/>
                <a:ea typeface="標楷體" pitchFamily="65" charset="-120"/>
                <a:cs typeface="Times New Roman" pitchFamily="18" charset="0"/>
              </a:rPr>
              <a:t>，</a:t>
            </a:r>
            <a:endParaRPr lang="en-US" altLang="zh-TW" sz="2000" dirty="0">
              <a:latin typeface="Times New Roman" pitchFamily="18" charset="0"/>
              <a:ea typeface="標楷體" pitchFamily="65" charset="-120"/>
              <a:cs typeface="Times New Roman" pitchFamily="18" charset="0"/>
            </a:endParaRPr>
          </a:p>
          <a:p>
            <a:pPr>
              <a:lnSpc>
                <a:spcPct val="110000"/>
              </a:lnSpc>
            </a:pPr>
            <a:r>
              <a:rPr lang="zh-TW" altLang="zh-TW" sz="2000" dirty="0">
                <a:latin typeface="Times New Roman" pitchFamily="18" charset="0"/>
                <a:ea typeface="標楷體" pitchFamily="65" charset="-120"/>
                <a:cs typeface="Times New Roman" pitchFamily="18" charset="0"/>
              </a:rPr>
              <a:t>表示在</a:t>
            </a:r>
            <a:r>
              <a:rPr lang="en-US" altLang="zh-TW" sz="2000" dirty="0">
                <a:latin typeface="Times New Roman" pitchFamily="18" charset="0"/>
                <a:ea typeface="標楷體" pitchFamily="65" charset="-120"/>
                <a:cs typeface="Times New Roman" pitchFamily="18" charset="0"/>
                <a:sym typeface="Symbol"/>
              </a:rPr>
              <a:t></a:t>
            </a:r>
            <a:r>
              <a:rPr lang="en-US" altLang="zh-TW" sz="2000" dirty="0">
                <a:latin typeface="Times New Roman" pitchFamily="18" charset="0"/>
                <a:ea typeface="標楷體" pitchFamily="65" charset="-120"/>
                <a:cs typeface="Times New Roman" pitchFamily="18" charset="0"/>
              </a:rPr>
              <a:t>sin</a:t>
            </a:r>
            <a:r>
              <a:rPr lang="en-US" altLang="zh-TW" sz="2000" baseline="30000" dirty="0">
                <a:latin typeface="Times New Roman" pitchFamily="18" charset="0"/>
                <a:ea typeface="標楷體" pitchFamily="65" charset="-120"/>
                <a:cs typeface="Times New Roman" pitchFamily="18" charset="0"/>
              </a:rPr>
              <a:t>-1</a:t>
            </a:r>
            <a:r>
              <a:rPr lang="en-US" altLang="zh-TW" sz="2000" dirty="0">
                <a:latin typeface="Times New Roman" pitchFamily="18" charset="0"/>
                <a:ea typeface="標楷體" pitchFamily="65" charset="-120"/>
                <a:cs typeface="Times New Roman" pitchFamily="18" charset="0"/>
              </a:rPr>
              <a:t>(</a:t>
            </a:r>
            <a:r>
              <a:rPr lang="en-US" altLang="zh-TW" sz="2000" dirty="0" err="1">
                <a:latin typeface="Times New Roman" pitchFamily="18" charset="0"/>
                <a:ea typeface="標楷體" pitchFamily="65" charset="-120"/>
                <a:cs typeface="Times New Roman" pitchFamily="18" charset="0"/>
              </a:rPr>
              <a:t>mλ</a:t>
            </a:r>
            <a:r>
              <a:rPr lang="en-US" altLang="zh-TW" sz="2000" dirty="0">
                <a:latin typeface="Times New Roman" pitchFamily="18" charset="0"/>
                <a:ea typeface="標楷體" pitchFamily="65" charset="-120"/>
                <a:cs typeface="Times New Roman" pitchFamily="18" charset="0"/>
              </a:rPr>
              <a:t>/a)</a:t>
            </a:r>
            <a:r>
              <a:rPr lang="zh-TW" altLang="zh-TW" sz="2000" dirty="0">
                <a:latin typeface="Times New Roman" pitchFamily="18" charset="0"/>
                <a:ea typeface="標楷體" pitchFamily="65" charset="-120"/>
                <a:cs typeface="Times New Roman" pitchFamily="18" charset="0"/>
              </a:rPr>
              <a:t>處出現暗紋</a:t>
            </a:r>
            <a:endParaRPr lang="en-US" altLang="zh-TW" sz="2000" dirty="0">
              <a:latin typeface="Times New Roman" pitchFamily="18" charset="0"/>
              <a:ea typeface="標楷體" pitchFamily="65" charset="-120"/>
              <a:cs typeface="Times New Roman" pitchFamily="18" charset="0"/>
            </a:endParaRPr>
          </a:p>
          <a:p>
            <a:pPr>
              <a:lnSpc>
                <a:spcPct val="110000"/>
              </a:lnSpc>
            </a:pPr>
            <a:r>
              <a:rPr lang="en-US" altLang="zh-TW" sz="2000" dirty="0" err="1">
                <a:latin typeface="Times New Roman" pitchFamily="18" charset="0"/>
                <a:ea typeface="標楷體" pitchFamily="65" charset="-120"/>
                <a:cs typeface="Times New Roman" pitchFamily="18" charset="0"/>
              </a:rPr>
              <a:t>asin</a:t>
            </a:r>
            <a:r>
              <a:rPr lang="en-US" altLang="zh-TW" sz="2000" dirty="0">
                <a:latin typeface="Times New Roman" pitchFamily="18" charset="0"/>
                <a:ea typeface="標楷體" pitchFamily="65" charset="-120"/>
                <a:cs typeface="Times New Roman" pitchFamily="18" charset="0"/>
                <a:sym typeface="Symbol"/>
              </a:rPr>
              <a:t></a:t>
            </a:r>
            <a:r>
              <a:rPr lang="en-US" altLang="zh-TW" sz="2000" dirty="0">
                <a:latin typeface="Times New Roman" pitchFamily="18" charset="0"/>
                <a:ea typeface="標楷體" pitchFamily="65" charset="-120"/>
                <a:cs typeface="Times New Roman" pitchFamily="18" charset="0"/>
              </a:rPr>
              <a:t>=</a:t>
            </a:r>
            <a:r>
              <a:rPr lang="en-US" altLang="zh-TW" sz="2000" dirty="0" err="1">
                <a:latin typeface="Times New Roman" pitchFamily="18" charset="0"/>
                <a:ea typeface="標楷體" pitchFamily="65" charset="-120"/>
                <a:cs typeface="Times New Roman" pitchFamily="18" charset="0"/>
              </a:rPr>
              <a:t>mλ</a:t>
            </a:r>
            <a:r>
              <a:rPr lang="zh-TW" altLang="en-US" sz="2000" dirty="0">
                <a:latin typeface="Times New Roman" pitchFamily="18" charset="0"/>
                <a:ea typeface="標楷體" pitchFamily="65" charset="-120"/>
                <a:cs typeface="Times New Roman" pitchFamily="18" charset="0"/>
              </a:rPr>
              <a:t>，</a:t>
            </a:r>
            <a:r>
              <a:rPr lang="en-US" altLang="zh-TW" sz="2000" dirty="0">
                <a:latin typeface="Times New Roman" pitchFamily="18" charset="0"/>
                <a:ea typeface="標楷體" pitchFamily="65" charset="-120"/>
                <a:cs typeface="Times New Roman" pitchFamily="18" charset="0"/>
              </a:rPr>
              <a:t>m=1,2,3…</a:t>
            </a:r>
          </a:p>
        </p:txBody>
      </p:sp>
      <p:sp>
        <p:nvSpPr>
          <p:cNvPr id="11" name="文字方塊 10"/>
          <p:cNvSpPr txBox="1"/>
          <p:nvPr/>
        </p:nvSpPr>
        <p:spPr>
          <a:xfrm>
            <a:off x="719193" y="3589124"/>
            <a:ext cx="1854995" cy="411331"/>
          </a:xfrm>
          <a:prstGeom prst="rect">
            <a:avLst/>
          </a:prstGeom>
          <a:noFill/>
        </p:spPr>
        <p:txBody>
          <a:bodyPr wrap="none" rtlCol="0">
            <a:spAutoFit/>
          </a:bodyPr>
          <a:lstStyle/>
          <a:p>
            <a:pPr>
              <a:lnSpc>
                <a:spcPct val="110000"/>
              </a:lnSpc>
            </a:pPr>
            <a:r>
              <a:rPr lang="zh-TW" altLang="zh-TW" sz="2000" dirty="0">
                <a:latin typeface="Times New Roman" pitchFamily="18" charset="0"/>
                <a:ea typeface="標楷體" pitchFamily="65" charset="-120"/>
                <a:cs typeface="Times New Roman" pitchFamily="18" charset="0"/>
              </a:rPr>
              <a:t>繞射光強度</a:t>
            </a:r>
            <a:r>
              <a:rPr lang="en-US" altLang="zh-TW" sz="2000" dirty="0">
                <a:latin typeface="Times New Roman" pitchFamily="18" charset="0"/>
                <a:ea typeface="標楷體" pitchFamily="65" charset="-120"/>
                <a:cs typeface="Times New Roman" pitchFamily="18" charset="0"/>
              </a:rPr>
              <a:t>I(</a:t>
            </a:r>
            <a:r>
              <a:rPr lang="en-US" altLang="zh-TW" sz="2000" dirty="0">
                <a:latin typeface="Times New Roman" pitchFamily="18" charset="0"/>
                <a:ea typeface="標楷體" pitchFamily="65" charset="-120"/>
                <a:cs typeface="Times New Roman" pitchFamily="18" charset="0"/>
                <a:sym typeface="Symbol"/>
              </a:rPr>
              <a:t></a:t>
            </a:r>
            <a:r>
              <a:rPr lang="en-US" altLang="zh-TW" sz="2000" dirty="0">
                <a:latin typeface="Times New Roman" pitchFamily="18" charset="0"/>
                <a:ea typeface="標楷體" pitchFamily="65" charset="-120"/>
                <a:cs typeface="Times New Roman" pitchFamily="18" charset="0"/>
              </a:rPr>
              <a:t>)</a:t>
            </a:r>
            <a:endParaRPr lang="zh-TW" altLang="en-US" sz="2000" dirty="0"/>
          </a:p>
        </p:txBody>
      </p:sp>
      <p:sp>
        <p:nvSpPr>
          <p:cNvPr id="615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pic>
        <p:nvPicPr>
          <p:cNvPr id="6145" name="Picture 1"/>
          <p:cNvPicPr>
            <a:picLocks noChangeAspect="1" noChangeArrowheads="1"/>
          </p:cNvPicPr>
          <p:nvPr/>
        </p:nvPicPr>
        <p:blipFill>
          <a:blip r:embed="rId5" cstate="print"/>
          <a:srcRect t="14681" b="15367"/>
          <a:stretch>
            <a:fillRect/>
          </a:stretch>
        </p:blipFill>
        <p:spPr bwMode="auto">
          <a:xfrm>
            <a:off x="7467601" y="1"/>
            <a:ext cx="1676400" cy="1001486"/>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457200" y="-106489"/>
            <a:ext cx="8229600" cy="1143000"/>
          </a:xfrm>
        </p:spPr>
        <p:txBody>
          <a:bodyPr>
            <a:normAutofit/>
          </a:bodyPr>
          <a:lstStyle/>
          <a:p>
            <a:pPr algn="l"/>
            <a:r>
              <a:rPr lang="zh-TW" altLang="en-US" sz="4400" dirty="0">
                <a:latin typeface="標楷體" pitchFamily="65" charset="-120"/>
                <a:ea typeface="標楷體" pitchFamily="65" charset="-120"/>
              </a:rPr>
              <a:t>實驗內容</a:t>
            </a:r>
            <a:endParaRPr lang="en-US" sz="4400" dirty="0"/>
          </a:p>
        </p:txBody>
      </p:sp>
      <p:sp>
        <p:nvSpPr>
          <p:cNvPr id="3" name="內容版面配置區 2"/>
          <p:cNvSpPr>
            <a:spLocks noGrp="1"/>
          </p:cNvSpPr>
          <p:nvPr>
            <p:ph idx="1"/>
          </p:nvPr>
        </p:nvSpPr>
        <p:spPr>
          <a:xfrm>
            <a:off x="800100" y="1036511"/>
            <a:ext cx="7886700" cy="5170714"/>
          </a:xfrm>
        </p:spPr>
        <p:txBody>
          <a:bodyPr>
            <a:normAutofit fontScale="92500" lnSpcReduction="20000"/>
          </a:bodyPr>
          <a:lstStyle/>
          <a:p>
            <a:pPr marL="0" indent="0" hangingPunct="0">
              <a:lnSpc>
                <a:spcPct val="170000"/>
              </a:lnSpc>
              <a:buNone/>
            </a:pPr>
            <a:r>
              <a:rPr lang="en-US" altLang="zh-TW" sz="2700" b="1" u="sng"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hlinkClick r:id="rId2" action="ppaction://hlinksldjump"/>
              </a:rPr>
              <a:t>[A]</a:t>
            </a:r>
            <a:r>
              <a:rPr lang="en-US" altLang="zh-TW" sz="2700" b="1" u="sng" dirty="0" err="1">
                <a:solidFill>
                  <a:srgbClr val="0070C0"/>
                </a:solidFill>
                <a:latin typeface="Times New Roman" panose="02020603050405020304" pitchFamily="18" charset="0"/>
                <a:ea typeface="標楷體" panose="03000509000000000000" pitchFamily="65" charset="-120"/>
                <a:cs typeface="Times New Roman" panose="02020603050405020304" pitchFamily="18" charset="0"/>
                <a:hlinkClick r:id="rId2" action="ppaction://hlinksldjump"/>
              </a:rPr>
              <a:t>薄透鏡焦距之量測</a:t>
            </a:r>
            <a:endParaRPr lang="zh-TW" altLang="zh-TW" sz="2700"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hangingPunct="0">
              <a:lnSpc>
                <a:spcPct val="170000"/>
              </a:lnSpc>
              <a:buNone/>
            </a:pPr>
            <a:r>
              <a:rPr lang="en-US" altLang="zh-TW" sz="2700" b="1" u="sng"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hlinkClick r:id="rId3" action="ppaction://hlinksldjump"/>
              </a:rPr>
              <a:t>[B]</a:t>
            </a:r>
            <a:r>
              <a:rPr lang="zh-TW" altLang="en-US" sz="2700" b="1" u="sng"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hlinkClick r:id="rId3" action="ppaction://hlinksldjump"/>
              </a:rPr>
              <a:t>壓克力</a:t>
            </a:r>
            <a:r>
              <a:rPr lang="en-US" altLang="zh-TW" sz="2700" b="1" u="sng" dirty="0" err="1">
                <a:solidFill>
                  <a:srgbClr val="0070C0"/>
                </a:solidFill>
                <a:latin typeface="Times New Roman" panose="02020603050405020304" pitchFamily="18" charset="0"/>
                <a:ea typeface="標楷體" panose="03000509000000000000" pitchFamily="65" charset="-120"/>
                <a:cs typeface="Times New Roman" panose="02020603050405020304" pitchFamily="18" charset="0"/>
                <a:hlinkClick r:id="rId3" action="ppaction://hlinksldjump"/>
              </a:rPr>
              <a:t>的折射率</a:t>
            </a:r>
            <a:endParaRPr lang="zh-TW" altLang="zh-TW" sz="2700"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hangingPunct="0">
              <a:lnSpc>
                <a:spcPct val="170000"/>
              </a:lnSpc>
              <a:buNone/>
            </a:pPr>
            <a:r>
              <a:rPr lang="en-US" altLang="zh-TW" sz="2700" b="1" u="sng"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hlinkClick r:id="rId4" action="ppaction://hlinksldjump"/>
              </a:rPr>
              <a:t>[C]</a:t>
            </a:r>
            <a:r>
              <a:rPr lang="en-US" altLang="zh-TW" sz="2700" b="1" u="sng" dirty="0" err="1">
                <a:solidFill>
                  <a:srgbClr val="0070C0"/>
                </a:solidFill>
                <a:latin typeface="Times New Roman" panose="02020603050405020304" pitchFamily="18" charset="0"/>
                <a:ea typeface="標楷體" panose="03000509000000000000" pitchFamily="65" charset="-120"/>
                <a:cs typeface="Times New Roman" panose="02020603050405020304" pitchFamily="18" charset="0"/>
                <a:hlinkClick r:id="rId4" action="ppaction://hlinksldjump"/>
              </a:rPr>
              <a:t>光的偏振</a:t>
            </a:r>
            <a:endParaRPr lang="zh-TW" altLang="zh-TW" sz="2700"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hangingPunct="0">
              <a:lnSpc>
                <a:spcPct val="170000"/>
              </a:lnSpc>
              <a:buNone/>
            </a:pPr>
            <a:r>
              <a:rPr lang="en-US" altLang="zh-TW" sz="2700" b="1" u="sng"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hlinkClick r:id="rId5" action="ppaction://hlinksldjump"/>
              </a:rPr>
              <a:t>[D]</a:t>
            </a:r>
            <a:r>
              <a:rPr lang="en-US" altLang="zh-TW" sz="2700" b="1" u="sng" dirty="0" err="1">
                <a:solidFill>
                  <a:srgbClr val="0070C0"/>
                </a:solidFill>
                <a:latin typeface="Times New Roman" panose="02020603050405020304" pitchFamily="18" charset="0"/>
                <a:ea typeface="標楷體" panose="03000509000000000000" pitchFamily="65" charset="-120"/>
                <a:cs typeface="Times New Roman" panose="02020603050405020304" pitchFamily="18" charset="0"/>
                <a:hlinkClick r:id="rId5" action="ppaction://hlinksldjump"/>
              </a:rPr>
              <a:t>單狹縫繞射</a:t>
            </a:r>
            <a:endParaRPr lang="zh-TW" altLang="zh-TW" sz="2700"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hangingPunct="0">
              <a:lnSpc>
                <a:spcPct val="170000"/>
              </a:lnSpc>
              <a:buNone/>
            </a:pPr>
            <a:r>
              <a:rPr lang="en-US" altLang="zh-TW" sz="2700" b="1" u="sng"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hlinkClick r:id="rId6" action="ppaction://hlinksldjump"/>
              </a:rPr>
              <a:t>[E]</a:t>
            </a:r>
            <a:r>
              <a:rPr lang="en-US" altLang="zh-TW" sz="2700" b="1" u="sng" dirty="0" err="1">
                <a:solidFill>
                  <a:srgbClr val="0070C0"/>
                </a:solidFill>
                <a:latin typeface="Times New Roman" panose="02020603050405020304" pitchFamily="18" charset="0"/>
                <a:ea typeface="標楷體" panose="03000509000000000000" pitchFamily="65" charset="-120"/>
                <a:cs typeface="Times New Roman" panose="02020603050405020304" pitchFamily="18" charset="0"/>
                <a:hlinkClick r:id="rId6" action="ppaction://hlinksldjump"/>
              </a:rPr>
              <a:t>雙狹縫繞射</a:t>
            </a:r>
            <a:endParaRPr lang="zh-TW" altLang="zh-TW" sz="2700"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hangingPunct="0">
              <a:lnSpc>
                <a:spcPct val="170000"/>
              </a:lnSpc>
              <a:buNone/>
            </a:pPr>
            <a:r>
              <a:rPr lang="en-US" altLang="zh-TW" sz="2700" b="1" u="sng"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hlinkClick r:id="rId7" action="ppaction://hlinksldjump"/>
              </a:rPr>
              <a:t>[F]</a:t>
            </a:r>
            <a:r>
              <a:rPr lang="en-US" altLang="zh-TW" sz="2700" b="1" u="sng" dirty="0" err="1">
                <a:solidFill>
                  <a:srgbClr val="0070C0"/>
                </a:solidFill>
                <a:latin typeface="Times New Roman" panose="02020603050405020304" pitchFamily="18" charset="0"/>
                <a:ea typeface="標楷體" panose="03000509000000000000" pitchFamily="65" charset="-120"/>
                <a:cs typeface="Times New Roman" panose="02020603050405020304" pitchFamily="18" charset="0"/>
                <a:hlinkClick r:id="rId7" action="ppaction://hlinksldjump"/>
              </a:rPr>
              <a:t>多狹縫繞射</a:t>
            </a:r>
            <a:r>
              <a:rPr lang="en-US" altLang="zh-TW" sz="2700" b="1" u="sng"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hlinkClick r:id="rId7" action="ppaction://hlinksldjump"/>
              </a:rPr>
              <a:t>---</a:t>
            </a:r>
            <a:r>
              <a:rPr lang="en-US" altLang="zh-TW" sz="2700" b="1" u="sng" dirty="0" err="1">
                <a:solidFill>
                  <a:srgbClr val="0070C0"/>
                </a:solidFill>
                <a:latin typeface="Times New Roman" panose="02020603050405020304" pitchFamily="18" charset="0"/>
                <a:ea typeface="標楷體" panose="03000509000000000000" pitchFamily="65" charset="-120"/>
                <a:cs typeface="Times New Roman" panose="02020603050405020304" pitchFamily="18" charset="0"/>
                <a:hlinkClick r:id="rId7" action="ppaction://hlinksldjump"/>
              </a:rPr>
              <a:t>光柵</a:t>
            </a:r>
            <a:endParaRPr lang="zh-TW" altLang="zh-TW" sz="2700"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hangingPunct="0">
              <a:lnSpc>
                <a:spcPct val="170000"/>
              </a:lnSpc>
              <a:buNone/>
            </a:pPr>
            <a:r>
              <a:rPr lang="en-US" altLang="zh-TW" sz="2700" b="1" u="sng"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hlinkClick r:id="rId8" action="ppaction://hlinksldjump"/>
              </a:rPr>
              <a:t>[</a:t>
            </a:r>
            <a:r>
              <a:rPr lang="en-US" altLang="zh-TW" sz="2700" b="1" u="sng" dirty="0" err="1">
                <a:solidFill>
                  <a:srgbClr val="0070C0"/>
                </a:solidFill>
                <a:latin typeface="Times New Roman" panose="02020603050405020304" pitchFamily="18" charset="0"/>
                <a:ea typeface="標楷體" panose="03000509000000000000" pitchFamily="65" charset="-120"/>
                <a:cs typeface="Times New Roman" panose="02020603050405020304" pitchFamily="18" charset="0"/>
                <a:hlinkClick r:id="rId8" action="ppaction://hlinksldjump"/>
              </a:rPr>
              <a:t>延伸實驗</a:t>
            </a:r>
            <a:r>
              <a:rPr lang="en-US" altLang="zh-TW" sz="2700" b="1" u="sng"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hlinkClick r:id="rId8" action="ppaction://hlinksldjump"/>
              </a:rPr>
              <a:t>]</a:t>
            </a:r>
            <a:r>
              <a:rPr lang="zh-TW" altLang="en-US" sz="2700" b="1" u="sng"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hlinkClick r:id="rId8" action="ppaction://hlinksldjump"/>
              </a:rPr>
              <a:t>手機或數位相機</a:t>
            </a:r>
            <a:r>
              <a:rPr lang="en-US" altLang="zh-TW" sz="2700" b="1" u="sng" dirty="0" err="1">
                <a:solidFill>
                  <a:srgbClr val="0070C0"/>
                </a:solidFill>
                <a:latin typeface="Times New Roman" panose="02020603050405020304" pitchFamily="18" charset="0"/>
                <a:ea typeface="標楷體" panose="03000509000000000000" pitchFamily="65" charset="-120"/>
                <a:cs typeface="Times New Roman" panose="02020603050405020304" pitchFamily="18" charset="0"/>
                <a:hlinkClick r:id="rId8" action="ppaction://hlinksldjump"/>
              </a:rPr>
              <a:t>擷取繞射及</a:t>
            </a:r>
            <a:r>
              <a:rPr lang="zh-TW" altLang="en-US" sz="2700" b="1" u="sng"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hlinkClick r:id="rId8" action="ppaction://hlinksldjump"/>
              </a:rPr>
              <a:t>干涉圖形</a:t>
            </a:r>
            <a:endParaRPr lang="zh-TW" altLang="zh-TW" sz="2700" b="1" u="sng"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標題 2"/>
          <p:cNvSpPr txBox="1">
            <a:spLocks/>
          </p:cNvSpPr>
          <p:nvPr/>
        </p:nvSpPr>
        <p:spPr>
          <a:xfrm>
            <a:off x="457200" y="172122"/>
            <a:ext cx="8229600" cy="74227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zh-TW" altLang="en-US" sz="4000" dirty="0">
              <a:solidFill>
                <a:srgbClr val="0000FF"/>
              </a:solidFill>
              <a:latin typeface="標楷體" pitchFamily="65" charset="-120"/>
              <a:ea typeface="標楷體" pitchFamily="65" charset="-120"/>
            </a:endParaRPr>
          </a:p>
        </p:txBody>
      </p:sp>
      <p:pic>
        <p:nvPicPr>
          <p:cNvPr id="2" name="圖片 1"/>
          <p:cNvPicPr>
            <a:picLocks noChangeAspect="1"/>
          </p:cNvPicPr>
          <p:nvPr/>
        </p:nvPicPr>
        <p:blipFill>
          <a:blip r:embed="rId9"/>
          <a:stretch>
            <a:fillRect/>
          </a:stretch>
        </p:blipFill>
        <p:spPr>
          <a:xfrm>
            <a:off x="4141560" y="2048883"/>
            <a:ext cx="4724367" cy="3145970"/>
          </a:xfrm>
          <a:prstGeom prst="rect">
            <a:avLst/>
          </a:prstGeom>
        </p:spPr>
      </p:pic>
    </p:spTree>
    <p:extLst>
      <p:ext uri="{BB962C8B-B14F-4D97-AF65-F5344CB8AC3E}">
        <p14:creationId xmlns:p14="http://schemas.microsoft.com/office/powerpoint/2010/main" val="21815315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p:cNvSpPr txBox="1"/>
          <p:nvPr/>
        </p:nvSpPr>
        <p:spPr>
          <a:xfrm>
            <a:off x="211473" y="1230183"/>
            <a:ext cx="8455511" cy="1360052"/>
          </a:xfrm>
          <a:prstGeom prst="rect">
            <a:avLst/>
          </a:prstGeom>
          <a:noFill/>
        </p:spPr>
        <p:txBody>
          <a:bodyPr wrap="square" rtlCol="0">
            <a:spAutoFit/>
          </a:bodyPr>
          <a:lstStyle/>
          <a:p>
            <a:pPr marL="452438" indent="-452438">
              <a:lnSpc>
                <a:spcPct val="110000"/>
              </a:lnSpc>
            </a:pPr>
            <a:r>
              <a:rPr lang="zh-TW" altLang="zh-TW" sz="2400" b="1" dirty="0">
                <a:latin typeface="標楷體" pitchFamily="65" charset="-120"/>
                <a:ea typeface="標楷體" pitchFamily="65" charset="-120"/>
              </a:rPr>
              <a:t>三、儀器</a:t>
            </a:r>
            <a:endParaRPr lang="zh-TW" altLang="zh-TW" sz="2400" dirty="0">
              <a:latin typeface="標楷體" pitchFamily="65" charset="-120"/>
              <a:ea typeface="標楷體" pitchFamily="65" charset="-120"/>
            </a:endParaRPr>
          </a:p>
          <a:p>
            <a:pPr marL="452438" indent="-452438">
              <a:lnSpc>
                <a:spcPct val="110000"/>
              </a:lnSpc>
            </a:pPr>
            <a:r>
              <a:rPr lang="en-US" altLang="zh-TW" sz="2400" dirty="0">
                <a:latin typeface="標楷體" pitchFamily="65" charset="-120"/>
                <a:ea typeface="標楷體" pitchFamily="65" charset="-120"/>
              </a:rPr>
              <a:t>	</a:t>
            </a:r>
            <a:r>
              <a:rPr lang="zh-TW" altLang="zh-TW" sz="2400" dirty="0">
                <a:latin typeface="標楷體" pitchFamily="65" charset="-120"/>
                <a:ea typeface="標楷體" pitchFamily="65" charset="-120"/>
              </a:rPr>
              <a:t>雷射，光學台，單狹縫片，單狹縫支架</a:t>
            </a:r>
            <a:endParaRPr lang="en-US" altLang="zh-TW" sz="2400" dirty="0">
              <a:latin typeface="標楷體" pitchFamily="65" charset="-120"/>
              <a:ea typeface="標楷體" pitchFamily="65" charset="-120"/>
            </a:endParaRPr>
          </a:p>
          <a:p>
            <a:pPr marL="452438" indent="-452438">
              <a:lnSpc>
                <a:spcPct val="110000"/>
              </a:lnSpc>
              <a:spcBef>
                <a:spcPts val="600"/>
              </a:spcBef>
            </a:pPr>
            <a:r>
              <a:rPr lang="zh-TW" altLang="zh-TW" sz="2400" b="1" dirty="0">
                <a:latin typeface="標楷體" pitchFamily="65" charset="-120"/>
                <a:ea typeface="標楷體" pitchFamily="65" charset="-120"/>
              </a:rPr>
              <a:t>四、</a:t>
            </a:r>
            <a:r>
              <a:rPr lang="zh-TW" altLang="en-US" sz="2400" b="1" dirty="0">
                <a:latin typeface="標楷體" pitchFamily="65" charset="-120"/>
                <a:ea typeface="標楷體" pitchFamily="65" charset="-120"/>
              </a:rPr>
              <a:t>實驗裝置</a:t>
            </a:r>
            <a:endParaRPr lang="zh-TW" altLang="en-US" sz="2400" dirty="0">
              <a:latin typeface="標楷體" pitchFamily="65" charset="-120"/>
              <a:ea typeface="標楷體" pitchFamily="65" charset="-120"/>
            </a:endParaRPr>
          </a:p>
        </p:txBody>
      </p:sp>
      <p:sp>
        <p:nvSpPr>
          <p:cNvPr id="5" name="矩形 4"/>
          <p:cNvSpPr/>
          <p:nvPr/>
        </p:nvSpPr>
        <p:spPr>
          <a:xfrm>
            <a:off x="2842199" y="3003194"/>
            <a:ext cx="3384376" cy="576064"/>
          </a:xfrm>
          <a:prstGeom prst="rect">
            <a:avLst/>
          </a:prstGeom>
          <a:solidFill>
            <a:schemeClr val="bg1">
              <a:lumMod val="75000"/>
            </a:schemeClr>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zh-TW" altLang="en-US">
              <a:solidFill>
                <a:schemeClr val="tx1"/>
              </a:solidFill>
            </a:endParaRPr>
          </a:p>
        </p:txBody>
      </p:sp>
      <p:grpSp>
        <p:nvGrpSpPr>
          <p:cNvPr id="6" name="群組 5"/>
          <p:cNvGrpSpPr/>
          <p:nvPr/>
        </p:nvGrpSpPr>
        <p:grpSpPr>
          <a:xfrm rot="16200000">
            <a:off x="2111259" y="2979261"/>
            <a:ext cx="216024" cy="648071"/>
            <a:chOff x="4888496" y="1556793"/>
            <a:chExt cx="216024" cy="648071"/>
          </a:xfrm>
        </p:grpSpPr>
        <p:sp>
          <p:nvSpPr>
            <p:cNvPr id="7" name="矩形 6"/>
            <p:cNvSpPr/>
            <p:nvPr/>
          </p:nvSpPr>
          <p:spPr>
            <a:xfrm>
              <a:off x="4888496" y="1556793"/>
              <a:ext cx="216024" cy="576064"/>
            </a:xfrm>
            <a:prstGeom prst="rect">
              <a:avLst/>
            </a:prstGeom>
            <a:solidFill>
              <a:schemeClr val="bg1">
                <a:lumMod val="65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zh-TW" altLang="en-US">
                <a:solidFill>
                  <a:schemeClr val="tx1"/>
                </a:solidFill>
              </a:endParaRPr>
            </a:p>
          </p:txBody>
        </p:sp>
        <p:sp>
          <p:nvSpPr>
            <p:cNvPr id="8" name="矩形 7"/>
            <p:cNvSpPr/>
            <p:nvPr/>
          </p:nvSpPr>
          <p:spPr>
            <a:xfrm>
              <a:off x="4932040" y="2132856"/>
              <a:ext cx="144016" cy="7200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zh-TW" altLang="en-US">
                <a:solidFill>
                  <a:schemeClr val="tx1"/>
                </a:solidFill>
              </a:endParaRPr>
            </a:p>
          </p:txBody>
        </p:sp>
      </p:grpSp>
      <p:sp>
        <p:nvSpPr>
          <p:cNvPr id="9" name="手繪多邊形 8"/>
          <p:cNvSpPr/>
          <p:nvPr/>
        </p:nvSpPr>
        <p:spPr>
          <a:xfrm flipV="1">
            <a:off x="2545384" y="3302848"/>
            <a:ext cx="4680000" cy="0"/>
          </a:xfrm>
          <a:custGeom>
            <a:avLst/>
            <a:gdLst>
              <a:gd name="connsiteX0" fmla="*/ 0 w 1359702"/>
              <a:gd name="connsiteY0" fmla="*/ 202706 h 202706"/>
              <a:gd name="connsiteX1" fmla="*/ 1359702 w 1359702"/>
              <a:gd name="connsiteY1" fmla="*/ 192508 h 202706"/>
              <a:gd name="connsiteX0" fmla="*/ 0 w 1392729"/>
              <a:gd name="connsiteY0" fmla="*/ 202706 h 328643"/>
              <a:gd name="connsiteX1" fmla="*/ 1392729 w 1392729"/>
              <a:gd name="connsiteY1" fmla="*/ 328643 h 328643"/>
              <a:gd name="connsiteX0" fmla="*/ 0 w 1464736"/>
              <a:gd name="connsiteY0" fmla="*/ 202706 h 328642"/>
              <a:gd name="connsiteX1" fmla="*/ 1464736 w 1464736"/>
              <a:gd name="connsiteY1" fmla="*/ 328642 h 328642"/>
              <a:gd name="connsiteX0" fmla="*/ 72008 w 1536744"/>
              <a:gd name="connsiteY0" fmla="*/ 0 h 144015"/>
              <a:gd name="connsiteX1" fmla="*/ 0 w 1536744"/>
              <a:gd name="connsiteY1" fmla="*/ 144015 h 144015"/>
              <a:gd name="connsiteX2" fmla="*/ 1536744 w 1536744"/>
              <a:gd name="connsiteY2" fmla="*/ 125936 h 144015"/>
              <a:gd name="connsiteX0" fmla="*/ 184116 w 1648852"/>
              <a:gd name="connsiteY0" fmla="*/ 0 h 155940"/>
              <a:gd name="connsiteX1" fmla="*/ 112108 w 1648852"/>
              <a:gd name="connsiteY1" fmla="*/ 144015 h 155940"/>
              <a:gd name="connsiteX2" fmla="*/ 256124 w 1648852"/>
              <a:gd name="connsiteY2" fmla="*/ 144015 h 155940"/>
              <a:gd name="connsiteX3" fmla="*/ 1648852 w 1648852"/>
              <a:gd name="connsiteY3" fmla="*/ 125936 h 155940"/>
              <a:gd name="connsiteX0" fmla="*/ 112108 w 1576844"/>
              <a:gd name="connsiteY0" fmla="*/ 0 h 155940"/>
              <a:gd name="connsiteX1" fmla="*/ 40100 w 1576844"/>
              <a:gd name="connsiteY1" fmla="*/ 144015 h 155940"/>
              <a:gd name="connsiteX2" fmla="*/ 256124 w 1576844"/>
              <a:gd name="connsiteY2" fmla="*/ 144014 h 155940"/>
              <a:gd name="connsiteX3" fmla="*/ 1576844 w 1576844"/>
              <a:gd name="connsiteY3" fmla="*/ 125936 h 155940"/>
              <a:gd name="connsiteX0" fmla="*/ 112108 w 1576844"/>
              <a:gd name="connsiteY0" fmla="*/ 0 h 155940"/>
              <a:gd name="connsiteX1" fmla="*/ 40100 w 1576844"/>
              <a:gd name="connsiteY1" fmla="*/ 144015 h 155940"/>
              <a:gd name="connsiteX2" fmla="*/ 256124 w 1576844"/>
              <a:gd name="connsiteY2" fmla="*/ 144014 h 155940"/>
              <a:gd name="connsiteX3" fmla="*/ 256124 w 1576844"/>
              <a:gd name="connsiteY3" fmla="*/ 144014 h 155940"/>
              <a:gd name="connsiteX4" fmla="*/ 1576844 w 1576844"/>
              <a:gd name="connsiteY4" fmla="*/ 125936 h 155940"/>
              <a:gd name="connsiteX0" fmla="*/ 112108 w 1576844"/>
              <a:gd name="connsiteY0" fmla="*/ 0 h 155940"/>
              <a:gd name="connsiteX1" fmla="*/ 40100 w 1576844"/>
              <a:gd name="connsiteY1" fmla="*/ 144015 h 155940"/>
              <a:gd name="connsiteX2" fmla="*/ 256124 w 1576844"/>
              <a:gd name="connsiteY2" fmla="*/ 144014 h 155940"/>
              <a:gd name="connsiteX3" fmla="*/ 184116 w 1576844"/>
              <a:gd name="connsiteY3" fmla="*/ 72006 h 155940"/>
              <a:gd name="connsiteX4" fmla="*/ 1576844 w 1576844"/>
              <a:gd name="connsiteY4" fmla="*/ 125936 h 155940"/>
              <a:gd name="connsiteX0" fmla="*/ 112108 w 1576844"/>
              <a:gd name="connsiteY0" fmla="*/ 0 h 155940"/>
              <a:gd name="connsiteX1" fmla="*/ 40100 w 1576844"/>
              <a:gd name="connsiteY1" fmla="*/ 144015 h 155940"/>
              <a:gd name="connsiteX2" fmla="*/ 256124 w 1576844"/>
              <a:gd name="connsiteY2" fmla="*/ 144014 h 155940"/>
              <a:gd name="connsiteX3" fmla="*/ 184116 w 1576844"/>
              <a:gd name="connsiteY3" fmla="*/ 144014 h 155940"/>
              <a:gd name="connsiteX4" fmla="*/ 1576844 w 1576844"/>
              <a:gd name="connsiteY4" fmla="*/ 125936 h 155940"/>
              <a:gd name="connsiteX0" fmla="*/ 184116 w 1648852"/>
              <a:gd name="connsiteY0" fmla="*/ 0 h 155940"/>
              <a:gd name="connsiteX1" fmla="*/ 112108 w 1648852"/>
              <a:gd name="connsiteY1" fmla="*/ 144015 h 155940"/>
              <a:gd name="connsiteX2" fmla="*/ 256124 w 1648852"/>
              <a:gd name="connsiteY2" fmla="*/ 144014 h 155940"/>
              <a:gd name="connsiteX3" fmla="*/ 256124 w 1648852"/>
              <a:gd name="connsiteY3" fmla="*/ 144014 h 155940"/>
              <a:gd name="connsiteX4" fmla="*/ 1648852 w 1648852"/>
              <a:gd name="connsiteY4" fmla="*/ 125936 h 155940"/>
              <a:gd name="connsiteX0" fmla="*/ 184116 w 1648852"/>
              <a:gd name="connsiteY0" fmla="*/ 0 h 155940"/>
              <a:gd name="connsiteX1" fmla="*/ 112108 w 1648852"/>
              <a:gd name="connsiteY1" fmla="*/ 144015 h 155940"/>
              <a:gd name="connsiteX2" fmla="*/ 256124 w 1648852"/>
              <a:gd name="connsiteY2" fmla="*/ 144014 h 155940"/>
              <a:gd name="connsiteX3" fmla="*/ 279919 w 1648852"/>
              <a:gd name="connsiteY3" fmla="*/ 116820 h 155940"/>
              <a:gd name="connsiteX4" fmla="*/ 1648852 w 1648852"/>
              <a:gd name="connsiteY4" fmla="*/ 125936 h 155940"/>
              <a:gd name="connsiteX0" fmla="*/ 160321 w 1625057"/>
              <a:gd name="connsiteY0" fmla="*/ 0 h 163485"/>
              <a:gd name="connsiteX1" fmla="*/ 88313 w 1625057"/>
              <a:gd name="connsiteY1" fmla="*/ 144015 h 163485"/>
              <a:gd name="connsiteX2" fmla="*/ 256124 w 1625057"/>
              <a:gd name="connsiteY2" fmla="*/ 116820 h 163485"/>
              <a:gd name="connsiteX3" fmla="*/ 1625057 w 1625057"/>
              <a:gd name="connsiteY3" fmla="*/ 125936 h 163485"/>
              <a:gd name="connsiteX0" fmla="*/ 160321 w 1625057"/>
              <a:gd name="connsiteY0" fmla="*/ 0 h 144015"/>
              <a:gd name="connsiteX1" fmla="*/ 88313 w 1625057"/>
              <a:gd name="connsiteY1" fmla="*/ 144015 h 144015"/>
              <a:gd name="connsiteX2" fmla="*/ 256124 w 1625057"/>
              <a:gd name="connsiteY2" fmla="*/ 116820 h 144015"/>
              <a:gd name="connsiteX3" fmla="*/ 1625057 w 1625057"/>
              <a:gd name="connsiteY3" fmla="*/ 125936 h 144015"/>
              <a:gd name="connsiteX0" fmla="*/ 160321 w 1625057"/>
              <a:gd name="connsiteY0" fmla="*/ 5968 h 149983"/>
              <a:gd name="connsiteX1" fmla="*/ 88313 w 1625057"/>
              <a:gd name="connsiteY1" fmla="*/ 149983 h 149983"/>
              <a:gd name="connsiteX2" fmla="*/ 256124 w 1625057"/>
              <a:gd name="connsiteY2" fmla="*/ 122788 h 149983"/>
              <a:gd name="connsiteX3" fmla="*/ 1625057 w 1625057"/>
              <a:gd name="connsiteY3" fmla="*/ 131904 h 149983"/>
              <a:gd name="connsiteX0" fmla="*/ 160321 w 1625057"/>
              <a:gd name="connsiteY0" fmla="*/ 0 h 144015"/>
              <a:gd name="connsiteX1" fmla="*/ 88313 w 1625057"/>
              <a:gd name="connsiteY1" fmla="*/ 144015 h 144015"/>
              <a:gd name="connsiteX2" fmla="*/ 256124 w 1625057"/>
              <a:gd name="connsiteY2" fmla="*/ 116820 h 144015"/>
              <a:gd name="connsiteX3" fmla="*/ 1625057 w 1625057"/>
              <a:gd name="connsiteY3" fmla="*/ 125936 h 144015"/>
              <a:gd name="connsiteX0" fmla="*/ 72008 w 1536744"/>
              <a:gd name="connsiteY0" fmla="*/ 0 h 144015"/>
              <a:gd name="connsiteX1" fmla="*/ 0 w 1536744"/>
              <a:gd name="connsiteY1" fmla="*/ 144015 h 144015"/>
              <a:gd name="connsiteX2" fmla="*/ 167811 w 1536744"/>
              <a:gd name="connsiteY2" fmla="*/ 116820 h 144015"/>
              <a:gd name="connsiteX3" fmla="*/ 1536744 w 1536744"/>
              <a:gd name="connsiteY3" fmla="*/ 125936 h 144015"/>
              <a:gd name="connsiteX0" fmla="*/ 109400 w 1536744"/>
              <a:gd name="connsiteY0" fmla="*/ 2570 h 143185"/>
              <a:gd name="connsiteX1" fmla="*/ 0 w 1536744"/>
              <a:gd name="connsiteY1" fmla="*/ 143185 h 143185"/>
              <a:gd name="connsiteX2" fmla="*/ 167811 w 1536744"/>
              <a:gd name="connsiteY2" fmla="*/ 115990 h 143185"/>
              <a:gd name="connsiteX3" fmla="*/ 1536744 w 1536744"/>
              <a:gd name="connsiteY3" fmla="*/ 125106 h 143185"/>
              <a:gd name="connsiteX0" fmla="*/ 109400 w 1536744"/>
              <a:gd name="connsiteY0" fmla="*/ 2570 h 143185"/>
              <a:gd name="connsiteX1" fmla="*/ 0 w 1536744"/>
              <a:gd name="connsiteY1" fmla="*/ 143185 h 143185"/>
              <a:gd name="connsiteX2" fmla="*/ 167811 w 1536744"/>
              <a:gd name="connsiteY2" fmla="*/ 115990 h 143185"/>
              <a:gd name="connsiteX3" fmla="*/ 1536744 w 1536744"/>
              <a:gd name="connsiteY3" fmla="*/ 125106 h 143185"/>
              <a:gd name="connsiteX0" fmla="*/ 109400 w 1536744"/>
              <a:gd name="connsiteY0" fmla="*/ 2570 h 145755"/>
              <a:gd name="connsiteX1" fmla="*/ 0 w 1536744"/>
              <a:gd name="connsiteY1" fmla="*/ 143185 h 145755"/>
              <a:gd name="connsiteX2" fmla="*/ 167811 w 1536744"/>
              <a:gd name="connsiteY2" fmla="*/ 115990 h 145755"/>
              <a:gd name="connsiteX3" fmla="*/ 1536744 w 1536744"/>
              <a:gd name="connsiteY3" fmla="*/ 125106 h 145755"/>
              <a:gd name="connsiteX0" fmla="*/ 109400 w 1536744"/>
              <a:gd name="connsiteY0" fmla="*/ 0 h 143185"/>
              <a:gd name="connsiteX1" fmla="*/ 0 w 1536744"/>
              <a:gd name="connsiteY1" fmla="*/ 140615 h 143185"/>
              <a:gd name="connsiteX2" fmla="*/ 167811 w 1536744"/>
              <a:gd name="connsiteY2" fmla="*/ 113420 h 143185"/>
              <a:gd name="connsiteX3" fmla="*/ 1536744 w 1536744"/>
              <a:gd name="connsiteY3" fmla="*/ 122536 h 143185"/>
              <a:gd name="connsiteX0" fmla="*/ 109400 w 1536744"/>
              <a:gd name="connsiteY0" fmla="*/ 0 h 143185"/>
              <a:gd name="connsiteX1" fmla="*/ 0 w 1536744"/>
              <a:gd name="connsiteY1" fmla="*/ 140615 h 143185"/>
              <a:gd name="connsiteX2" fmla="*/ 167811 w 1536744"/>
              <a:gd name="connsiteY2" fmla="*/ 113420 h 143185"/>
              <a:gd name="connsiteX3" fmla="*/ 1536744 w 1536744"/>
              <a:gd name="connsiteY3" fmla="*/ 122536 h 143185"/>
              <a:gd name="connsiteX0" fmla="*/ 109400 w 1536744"/>
              <a:gd name="connsiteY0" fmla="*/ 0 h 143185"/>
              <a:gd name="connsiteX1" fmla="*/ 0 w 1536744"/>
              <a:gd name="connsiteY1" fmla="*/ 140615 h 143185"/>
              <a:gd name="connsiteX2" fmla="*/ 167811 w 1536744"/>
              <a:gd name="connsiteY2" fmla="*/ 113420 h 143185"/>
              <a:gd name="connsiteX3" fmla="*/ 1536744 w 1536744"/>
              <a:gd name="connsiteY3" fmla="*/ 122536 h 143185"/>
              <a:gd name="connsiteX0" fmla="*/ 109400 w 1536744"/>
              <a:gd name="connsiteY0" fmla="*/ 0 h 143185"/>
              <a:gd name="connsiteX1" fmla="*/ 0 w 1536744"/>
              <a:gd name="connsiteY1" fmla="*/ 140615 h 143185"/>
              <a:gd name="connsiteX2" fmla="*/ 167811 w 1536744"/>
              <a:gd name="connsiteY2" fmla="*/ 113420 h 143185"/>
              <a:gd name="connsiteX3" fmla="*/ 1536744 w 1536744"/>
              <a:gd name="connsiteY3" fmla="*/ 122536 h 143185"/>
              <a:gd name="connsiteX0" fmla="*/ 109400 w 2481738"/>
              <a:gd name="connsiteY0" fmla="*/ 0 h 143185"/>
              <a:gd name="connsiteX1" fmla="*/ 0 w 2481738"/>
              <a:gd name="connsiteY1" fmla="*/ 140615 h 143185"/>
              <a:gd name="connsiteX2" fmla="*/ 167811 w 2481738"/>
              <a:gd name="connsiteY2" fmla="*/ 113420 h 143185"/>
              <a:gd name="connsiteX3" fmla="*/ 2481738 w 2481738"/>
              <a:gd name="connsiteY3" fmla="*/ 68148 h 143185"/>
              <a:gd name="connsiteX0" fmla="*/ 109400 w 2481738"/>
              <a:gd name="connsiteY0" fmla="*/ 0 h 143185"/>
              <a:gd name="connsiteX1" fmla="*/ 0 w 2481738"/>
              <a:gd name="connsiteY1" fmla="*/ 140615 h 143185"/>
              <a:gd name="connsiteX2" fmla="*/ 167811 w 2481738"/>
              <a:gd name="connsiteY2" fmla="*/ 113420 h 143185"/>
              <a:gd name="connsiteX3" fmla="*/ 1621727 w 2481738"/>
              <a:gd name="connsiteY3" fmla="*/ 132737 h 143185"/>
              <a:gd name="connsiteX4" fmla="*/ 2481738 w 2481738"/>
              <a:gd name="connsiteY4" fmla="*/ 68148 h 143185"/>
              <a:gd name="connsiteX0" fmla="*/ 109400 w 2481738"/>
              <a:gd name="connsiteY0" fmla="*/ 0 h 143185"/>
              <a:gd name="connsiteX1" fmla="*/ 0 w 2481738"/>
              <a:gd name="connsiteY1" fmla="*/ 140615 h 143185"/>
              <a:gd name="connsiteX2" fmla="*/ 167811 w 2481738"/>
              <a:gd name="connsiteY2" fmla="*/ 113420 h 143185"/>
              <a:gd name="connsiteX3" fmla="*/ 1635324 w 2481738"/>
              <a:gd name="connsiteY3" fmla="*/ 115741 h 143185"/>
              <a:gd name="connsiteX4" fmla="*/ 2481738 w 2481738"/>
              <a:gd name="connsiteY4" fmla="*/ 68148 h 143185"/>
              <a:gd name="connsiteX0" fmla="*/ 109400 w 2481738"/>
              <a:gd name="connsiteY0" fmla="*/ 0 h 143185"/>
              <a:gd name="connsiteX1" fmla="*/ 0 w 2481738"/>
              <a:gd name="connsiteY1" fmla="*/ 140615 h 143185"/>
              <a:gd name="connsiteX2" fmla="*/ 167811 w 2481738"/>
              <a:gd name="connsiteY2" fmla="*/ 113420 h 143185"/>
              <a:gd name="connsiteX3" fmla="*/ 918434 w 2481738"/>
              <a:gd name="connsiteY3" fmla="*/ 123056 h 143185"/>
              <a:gd name="connsiteX4" fmla="*/ 2481738 w 2481738"/>
              <a:gd name="connsiteY4" fmla="*/ 68148 h 143185"/>
              <a:gd name="connsiteX0" fmla="*/ 109400 w 2481738"/>
              <a:gd name="connsiteY0" fmla="*/ 0 h 171757"/>
              <a:gd name="connsiteX1" fmla="*/ 0 w 2481738"/>
              <a:gd name="connsiteY1" fmla="*/ 140615 h 171757"/>
              <a:gd name="connsiteX2" fmla="*/ 167811 w 2481738"/>
              <a:gd name="connsiteY2" fmla="*/ 113420 h 171757"/>
              <a:gd name="connsiteX3" fmla="*/ 918434 w 2481738"/>
              <a:gd name="connsiteY3" fmla="*/ 123056 h 171757"/>
              <a:gd name="connsiteX4" fmla="*/ 1634903 w 2481738"/>
              <a:gd name="connsiteY4" fmla="*/ 171757 h 171757"/>
              <a:gd name="connsiteX5" fmla="*/ 2481738 w 2481738"/>
              <a:gd name="connsiteY5" fmla="*/ 68148 h 171757"/>
              <a:gd name="connsiteX0" fmla="*/ 109400 w 2481738"/>
              <a:gd name="connsiteY0" fmla="*/ 0 h 171757"/>
              <a:gd name="connsiteX1" fmla="*/ 0 w 2481738"/>
              <a:gd name="connsiteY1" fmla="*/ 140615 h 171757"/>
              <a:gd name="connsiteX2" fmla="*/ 167811 w 2481738"/>
              <a:gd name="connsiteY2" fmla="*/ 113420 h 171757"/>
              <a:gd name="connsiteX3" fmla="*/ 918434 w 2481738"/>
              <a:gd name="connsiteY3" fmla="*/ 123056 h 171757"/>
              <a:gd name="connsiteX4" fmla="*/ 1634903 w 2481738"/>
              <a:gd name="connsiteY4" fmla="*/ 171757 h 171757"/>
              <a:gd name="connsiteX5" fmla="*/ 2481738 w 2481738"/>
              <a:gd name="connsiteY5" fmla="*/ 163246 h 171757"/>
              <a:gd name="connsiteX0" fmla="*/ 109400 w 2481738"/>
              <a:gd name="connsiteY0" fmla="*/ 0 h 171757"/>
              <a:gd name="connsiteX1" fmla="*/ 0 w 2481738"/>
              <a:gd name="connsiteY1" fmla="*/ 140615 h 171757"/>
              <a:gd name="connsiteX2" fmla="*/ 918434 w 2481738"/>
              <a:gd name="connsiteY2" fmla="*/ 123056 h 171757"/>
              <a:gd name="connsiteX3" fmla="*/ 1634903 w 2481738"/>
              <a:gd name="connsiteY3" fmla="*/ 171757 h 171757"/>
              <a:gd name="connsiteX4" fmla="*/ 2481738 w 2481738"/>
              <a:gd name="connsiteY4" fmla="*/ 163246 h 171757"/>
              <a:gd name="connsiteX0" fmla="*/ 0 w 2372338"/>
              <a:gd name="connsiteY0" fmla="*/ 0 h 171757"/>
              <a:gd name="connsiteX1" fmla="*/ 809034 w 2372338"/>
              <a:gd name="connsiteY1" fmla="*/ 123056 h 171757"/>
              <a:gd name="connsiteX2" fmla="*/ 1525503 w 2372338"/>
              <a:gd name="connsiteY2" fmla="*/ 171757 h 171757"/>
              <a:gd name="connsiteX3" fmla="*/ 2372338 w 2372338"/>
              <a:gd name="connsiteY3" fmla="*/ 163246 h 171757"/>
              <a:gd name="connsiteX0" fmla="*/ 0 w 3067282"/>
              <a:gd name="connsiteY0" fmla="*/ 0 h 105920"/>
              <a:gd name="connsiteX1" fmla="*/ 1503978 w 3067282"/>
              <a:gd name="connsiteY1" fmla="*/ 57219 h 105920"/>
              <a:gd name="connsiteX2" fmla="*/ 2220447 w 3067282"/>
              <a:gd name="connsiteY2" fmla="*/ 105920 h 105920"/>
              <a:gd name="connsiteX3" fmla="*/ 3067282 w 3067282"/>
              <a:gd name="connsiteY3" fmla="*/ 97409 h 105920"/>
              <a:gd name="connsiteX0" fmla="*/ 0 w 3067282"/>
              <a:gd name="connsiteY0" fmla="*/ 7983 h 113903"/>
              <a:gd name="connsiteX1" fmla="*/ 1503978 w 3067282"/>
              <a:gd name="connsiteY1" fmla="*/ 28626 h 113903"/>
              <a:gd name="connsiteX2" fmla="*/ 2220447 w 3067282"/>
              <a:gd name="connsiteY2" fmla="*/ 113903 h 113903"/>
              <a:gd name="connsiteX3" fmla="*/ 3067282 w 3067282"/>
              <a:gd name="connsiteY3" fmla="*/ 105392 h 113903"/>
              <a:gd name="connsiteX0" fmla="*/ 0 w 3067282"/>
              <a:gd name="connsiteY0" fmla="*/ 7983 h 105392"/>
              <a:gd name="connsiteX1" fmla="*/ 1503978 w 3067282"/>
              <a:gd name="connsiteY1" fmla="*/ 28626 h 105392"/>
              <a:gd name="connsiteX2" fmla="*/ 2227763 w 3067282"/>
              <a:gd name="connsiteY2" fmla="*/ 70012 h 105392"/>
              <a:gd name="connsiteX3" fmla="*/ 3067282 w 3067282"/>
              <a:gd name="connsiteY3" fmla="*/ 105392 h 105392"/>
              <a:gd name="connsiteX0" fmla="*/ 0 w 3067282"/>
              <a:gd name="connsiteY0" fmla="*/ 7983 h 70012"/>
              <a:gd name="connsiteX1" fmla="*/ 1503978 w 3067282"/>
              <a:gd name="connsiteY1" fmla="*/ 28626 h 70012"/>
              <a:gd name="connsiteX2" fmla="*/ 2227763 w 3067282"/>
              <a:gd name="connsiteY2" fmla="*/ 70012 h 70012"/>
              <a:gd name="connsiteX3" fmla="*/ 3067282 w 3067282"/>
              <a:gd name="connsiteY3" fmla="*/ 61501 h 70012"/>
              <a:gd name="connsiteX0" fmla="*/ 0 w 3067282"/>
              <a:gd name="connsiteY0" fmla="*/ 0 h 62029"/>
              <a:gd name="connsiteX1" fmla="*/ 1503978 w 3067282"/>
              <a:gd name="connsiteY1" fmla="*/ 20643 h 62029"/>
              <a:gd name="connsiteX2" fmla="*/ 2227763 w 3067282"/>
              <a:gd name="connsiteY2" fmla="*/ 62029 h 62029"/>
              <a:gd name="connsiteX3" fmla="*/ 3067282 w 3067282"/>
              <a:gd name="connsiteY3" fmla="*/ 53518 h 62029"/>
              <a:gd name="connsiteX0" fmla="*/ 0 w 3067282"/>
              <a:gd name="connsiteY0" fmla="*/ 0 h 62029"/>
              <a:gd name="connsiteX1" fmla="*/ 1520833 w 3067282"/>
              <a:gd name="connsiteY1" fmla="*/ 8002 h 62029"/>
              <a:gd name="connsiteX2" fmla="*/ 2227763 w 3067282"/>
              <a:gd name="connsiteY2" fmla="*/ 62029 h 62029"/>
              <a:gd name="connsiteX3" fmla="*/ 3067282 w 3067282"/>
              <a:gd name="connsiteY3" fmla="*/ 53518 h 62029"/>
              <a:gd name="connsiteX0" fmla="*/ 0 w 3067282"/>
              <a:gd name="connsiteY0" fmla="*/ 0 h 62029"/>
              <a:gd name="connsiteX1" fmla="*/ 1520833 w 3067282"/>
              <a:gd name="connsiteY1" fmla="*/ 8002 h 62029"/>
              <a:gd name="connsiteX2" fmla="*/ 2227763 w 3067282"/>
              <a:gd name="connsiteY2" fmla="*/ 62029 h 62029"/>
              <a:gd name="connsiteX3" fmla="*/ 3067282 w 3067282"/>
              <a:gd name="connsiteY3" fmla="*/ 53518 h 62029"/>
              <a:gd name="connsiteX0" fmla="*/ 0 w 3067282"/>
              <a:gd name="connsiteY0" fmla="*/ 0 h 62029"/>
              <a:gd name="connsiteX1" fmla="*/ 1508192 w 3067282"/>
              <a:gd name="connsiteY1" fmla="*/ 8002 h 62029"/>
              <a:gd name="connsiteX2" fmla="*/ 2227763 w 3067282"/>
              <a:gd name="connsiteY2" fmla="*/ 62029 h 62029"/>
              <a:gd name="connsiteX3" fmla="*/ 3067282 w 3067282"/>
              <a:gd name="connsiteY3" fmla="*/ 53518 h 62029"/>
              <a:gd name="connsiteX0" fmla="*/ 0 w 3067282"/>
              <a:gd name="connsiteY0" fmla="*/ 10534 h 72563"/>
              <a:gd name="connsiteX1" fmla="*/ 1780041 w 3067282"/>
              <a:gd name="connsiteY1" fmla="*/ 0 h 72563"/>
              <a:gd name="connsiteX2" fmla="*/ 2227763 w 3067282"/>
              <a:gd name="connsiteY2" fmla="*/ 72563 h 72563"/>
              <a:gd name="connsiteX3" fmla="*/ 3067282 w 3067282"/>
              <a:gd name="connsiteY3" fmla="*/ 64052 h 72563"/>
              <a:gd name="connsiteX0" fmla="*/ 0 w 3067282"/>
              <a:gd name="connsiteY0" fmla="*/ 10534 h 91098"/>
              <a:gd name="connsiteX1" fmla="*/ 1780041 w 3067282"/>
              <a:gd name="connsiteY1" fmla="*/ 0 h 91098"/>
              <a:gd name="connsiteX2" fmla="*/ 2005342 w 3067282"/>
              <a:gd name="connsiteY2" fmla="*/ 91098 h 91098"/>
              <a:gd name="connsiteX3" fmla="*/ 3067282 w 3067282"/>
              <a:gd name="connsiteY3" fmla="*/ 64052 h 91098"/>
              <a:gd name="connsiteX0" fmla="*/ 0 w 2109633"/>
              <a:gd name="connsiteY0" fmla="*/ 10534 h 292652"/>
              <a:gd name="connsiteX1" fmla="*/ 1780041 w 2109633"/>
              <a:gd name="connsiteY1" fmla="*/ 0 h 292652"/>
              <a:gd name="connsiteX2" fmla="*/ 2005342 w 2109633"/>
              <a:gd name="connsiteY2" fmla="*/ 91098 h 292652"/>
              <a:gd name="connsiteX3" fmla="*/ 2109633 w 2109633"/>
              <a:gd name="connsiteY3" fmla="*/ 292652 h 292652"/>
              <a:gd name="connsiteX0" fmla="*/ 0 w 2109633"/>
              <a:gd name="connsiteY0" fmla="*/ 10534 h 292652"/>
              <a:gd name="connsiteX1" fmla="*/ 1780041 w 2109633"/>
              <a:gd name="connsiteY1" fmla="*/ 0 h 292652"/>
              <a:gd name="connsiteX2" fmla="*/ 2109633 w 2109633"/>
              <a:gd name="connsiteY2" fmla="*/ 292652 h 292652"/>
              <a:gd name="connsiteX0" fmla="*/ 0 w 2946212"/>
              <a:gd name="connsiteY0" fmla="*/ 19440 h 19440"/>
              <a:gd name="connsiteX1" fmla="*/ 1780041 w 2946212"/>
              <a:gd name="connsiteY1" fmla="*/ 8906 h 19440"/>
              <a:gd name="connsiteX2" fmla="*/ 2946212 w 2946212"/>
              <a:gd name="connsiteY2" fmla="*/ 0 h 19440"/>
              <a:gd name="connsiteX0" fmla="*/ 0 w 2946212"/>
              <a:gd name="connsiteY0" fmla="*/ 20262 h 20262"/>
              <a:gd name="connsiteX1" fmla="*/ 1955139 w 2946212"/>
              <a:gd name="connsiteY1" fmla="*/ 0 h 20262"/>
              <a:gd name="connsiteX2" fmla="*/ 2946212 w 2946212"/>
              <a:gd name="connsiteY2" fmla="*/ 822 h 20262"/>
              <a:gd name="connsiteX0" fmla="*/ 0 w 2946212"/>
              <a:gd name="connsiteY0" fmla="*/ 20262 h 20262"/>
              <a:gd name="connsiteX1" fmla="*/ 1955139 w 2946212"/>
              <a:gd name="connsiteY1" fmla="*/ 0 h 20262"/>
              <a:gd name="connsiteX2" fmla="*/ 2946212 w 2946212"/>
              <a:gd name="connsiteY2" fmla="*/ 822 h 20262"/>
            </a:gdLst>
            <a:ahLst/>
            <a:cxnLst>
              <a:cxn ang="0">
                <a:pos x="connsiteX0" y="connsiteY0"/>
              </a:cxn>
              <a:cxn ang="0">
                <a:pos x="connsiteX1" y="connsiteY1"/>
              </a:cxn>
              <a:cxn ang="0">
                <a:pos x="connsiteX2" y="connsiteY2"/>
              </a:cxn>
            </a:cxnLst>
            <a:rect l="l" t="t" r="r" b="b"/>
            <a:pathLst>
              <a:path w="2946212" h="20262">
                <a:moveTo>
                  <a:pt x="0" y="20262"/>
                </a:moveTo>
                <a:lnTo>
                  <a:pt x="1955139" y="0"/>
                </a:lnTo>
                <a:lnTo>
                  <a:pt x="2946212" y="822"/>
                </a:lnTo>
              </a:path>
            </a:pathLst>
          </a:custGeom>
          <a:solidFill>
            <a:srgbClr val="00B050"/>
          </a:solidFill>
          <a:ln w="38100">
            <a:solidFill>
              <a:schemeClr val="accent4">
                <a:lumMod val="60000"/>
                <a:lumOff val="40000"/>
              </a:schemeClr>
            </a:solidFill>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zh-TW" altLang="en-US"/>
          </a:p>
        </p:txBody>
      </p:sp>
      <p:cxnSp>
        <p:nvCxnSpPr>
          <p:cNvPr id="12" name="直線接點 11"/>
          <p:cNvCxnSpPr/>
          <p:nvPr/>
        </p:nvCxnSpPr>
        <p:spPr>
          <a:xfrm>
            <a:off x="3209954" y="2865889"/>
            <a:ext cx="0" cy="792000"/>
          </a:xfrm>
          <a:prstGeom prst="line">
            <a:avLst/>
          </a:prstGeom>
          <a:ln w="57150">
            <a:solidFill>
              <a:srgbClr val="0000FF"/>
            </a:solidFill>
            <a:prstDash val="solid"/>
          </a:ln>
        </p:spPr>
        <p:style>
          <a:lnRef idx="2">
            <a:schemeClr val="accent4"/>
          </a:lnRef>
          <a:fillRef idx="0">
            <a:schemeClr val="accent4"/>
          </a:fillRef>
          <a:effectRef idx="1">
            <a:schemeClr val="accent4"/>
          </a:effectRef>
          <a:fontRef idx="minor">
            <a:schemeClr val="tx1"/>
          </a:fontRef>
        </p:style>
      </p:cxnSp>
      <p:pic>
        <p:nvPicPr>
          <p:cNvPr id="25" name="圖片 24"/>
          <p:cNvPicPr/>
          <p:nvPr/>
        </p:nvPicPr>
        <p:blipFill>
          <a:blip r:embed="rId2" cstate="print"/>
          <a:srcRect/>
          <a:stretch>
            <a:fillRect/>
          </a:stretch>
        </p:blipFill>
        <p:spPr bwMode="auto">
          <a:xfrm>
            <a:off x="6183310" y="4546040"/>
            <a:ext cx="2723550" cy="1892909"/>
          </a:xfrm>
          <a:prstGeom prst="rect">
            <a:avLst/>
          </a:prstGeom>
          <a:noFill/>
          <a:ln w="9525">
            <a:noFill/>
            <a:miter lim="800000"/>
            <a:headEnd/>
            <a:tailEnd/>
          </a:ln>
        </p:spPr>
      </p:pic>
      <p:sp>
        <p:nvSpPr>
          <p:cNvPr id="30" name="矩形 29"/>
          <p:cNvSpPr/>
          <p:nvPr/>
        </p:nvSpPr>
        <p:spPr>
          <a:xfrm>
            <a:off x="2732900" y="3808567"/>
            <a:ext cx="1107996" cy="461665"/>
          </a:xfrm>
          <a:prstGeom prst="rect">
            <a:avLst/>
          </a:prstGeom>
        </p:spPr>
        <p:txBody>
          <a:bodyPr wrap="none">
            <a:spAutoFit/>
          </a:bodyPr>
          <a:lstStyle/>
          <a:p>
            <a:r>
              <a:rPr lang="zh-TW" altLang="zh-TW" sz="2400" dirty="0">
                <a:latin typeface="標楷體" pitchFamily="65" charset="-120"/>
                <a:ea typeface="標楷體" pitchFamily="65" charset="-120"/>
              </a:rPr>
              <a:t>狹縫片</a:t>
            </a:r>
            <a:endParaRPr lang="zh-TW" altLang="en-US" sz="2400" dirty="0"/>
          </a:p>
        </p:txBody>
      </p:sp>
      <p:cxnSp>
        <p:nvCxnSpPr>
          <p:cNvPr id="31" name="直線接點 30"/>
          <p:cNvCxnSpPr/>
          <p:nvPr/>
        </p:nvCxnSpPr>
        <p:spPr>
          <a:xfrm flipH="1">
            <a:off x="7179590" y="2327343"/>
            <a:ext cx="0" cy="1800000"/>
          </a:xfrm>
          <a:prstGeom prst="line">
            <a:avLst/>
          </a:prstGeom>
          <a:ln w="76200">
            <a:solidFill>
              <a:schemeClr val="tx1"/>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32" name="矩形 31"/>
          <p:cNvSpPr/>
          <p:nvPr/>
        </p:nvSpPr>
        <p:spPr>
          <a:xfrm>
            <a:off x="5762485" y="2473374"/>
            <a:ext cx="1415772" cy="461665"/>
          </a:xfrm>
          <a:prstGeom prst="rect">
            <a:avLst/>
          </a:prstGeom>
        </p:spPr>
        <p:txBody>
          <a:bodyPr wrap="none">
            <a:spAutoFit/>
          </a:bodyPr>
          <a:lstStyle/>
          <a:p>
            <a:r>
              <a:rPr lang="zh-TW" altLang="zh-TW" sz="2400" dirty="0">
                <a:latin typeface="標楷體" pitchFamily="65" charset="-120"/>
                <a:ea typeface="標楷體" pitchFamily="65" charset="-120"/>
              </a:rPr>
              <a:t>白色光屏</a:t>
            </a:r>
            <a:endParaRPr lang="zh-TW" altLang="en-US" sz="2400" dirty="0">
              <a:latin typeface="標楷體" pitchFamily="65" charset="-120"/>
              <a:ea typeface="標楷體" pitchFamily="65" charset="-120"/>
            </a:endParaRPr>
          </a:p>
        </p:txBody>
      </p:sp>
      <p:pic>
        <p:nvPicPr>
          <p:cNvPr id="26" name="圖片 25"/>
          <p:cNvPicPr>
            <a:picLocks noChangeAspect="1"/>
          </p:cNvPicPr>
          <p:nvPr/>
        </p:nvPicPr>
        <p:blipFill rotWithShape="1">
          <a:blip r:embed="rId3" cstate="print">
            <a:extLst>
              <a:ext uri="{28A0092B-C50C-407E-A947-70E740481C1C}">
                <a14:useLocalDpi xmlns:a14="http://schemas.microsoft.com/office/drawing/2010/main" val="0"/>
              </a:ext>
            </a:extLst>
          </a:blip>
          <a:srcRect t="23615" b="22262"/>
          <a:stretch/>
        </p:blipFill>
        <p:spPr>
          <a:xfrm>
            <a:off x="6423186" y="6908402"/>
            <a:ext cx="2243798" cy="536334"/>
          </a:xfrm>
          <a:prstGeom prst="rect">
            <a:avLst/>
          </a:prstGeom>
        </p:spPr>
      </p:pic>
      <p:pic>
        <p:nvPicPr>
          <p:cNvPr id="4" name="圖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09010" y="4296205"/>
            <a:ext cx="4253475" cy="2392580"/>
          </a:xfrm>
          <a:prstGeom prst="roundRect">
            <a:avLst>
              <a:gd name="adj" fmla="val 9805"/>
            </a:avLst>
          </a:prstGeom>
        </p:spPr>
      </p:pic>
      <p:sp>
        <p:nvSpPr>
          <p:cNvPr id="27" name="標題 1"/>
          <p:cNvSpPr txBox="1">
            <a:spLocks/>
          </p:cNvSpPr>
          <p:nvPr/>
        </p:nvSpPr>
        <p:spPr>
          <a:xfrm>
            <a:off x="346346" y="115990"/>
            <a:ext cx="8697082" cy="1146327"/>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200" kern="1200" cap="all">
                <a:ln w="3175" cmpd="sng">
                  <a:noFill/>
                </a:ln>
                <a:solidFill>
                  <a:schemeClr val="bg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914400" hangingPunct="0"/>
            <a:r>
              <a:rPr lang="en-US" altLang="zh-TW" sz="4000" b="1" dirty="0">
                <a:solidFill>
                  <a:srgbClr val="0000FF"/>
                </a:solidFill>
                <a:latin typeface="標楷體" panose="03000509000000000000" pitchFamily="65" charset="-120"/>
                <a:ea typeface="標楷體" panose="03000509000000000000" pitchFamily="65" charset="-120"/>
                <a:cs typeface="+mn-cs"/>
              </a:rPr>
              <a:t>[D]</a:t>
            </a:r>
            <a:r>
              <a:rPr lang="zh-TW" altLang="zh-TW" sz="4000" b="1" dirty="0">
                <a:solidFill>
                  <a:srgbClr val="0000FF"/>
                </a:solidFill>
                <a:latin typeface="標楷體" panose="03000509000000000000" pitchFamily="65" charset="-120"/>
                <a:ea typeface="標楷體" panose="03000509000000000000" pitchFamily="65" charset="-120"/>
                <a:cs typeface="+mn-cs"/>
              </a:rPr>
              <a:t>單狹縫繞射</a:t>
            </a:r>
            <a:r>
              <a:rPr lang="en-US" altLang="zh-TW" sz="4000" b="1" dirty="0">
                <a:solidFill>
                  <a:srgbClr val="0000FF"/>
                </a:solidFill>
                <a:latin typeface="標楷體" panose="03000509000000000000" pitchFamily="65" charset="-120"/>
                <a:ea typeface="標楷體" panose="03000509000000000000" pitchFamily="65" charset="-120"/>
                <a:cs typeface="+mn-cs"/>
              </a:rPr>
              <a:t> </a:t>
            </a:r>
          </a:p>
          <a:p>
            <a:pPr algn="ctr" defTabSz="914400" hangingPunct="0"/>
            <a:r>
              <a:rPr lang="en-US" altLang="zh-TW" sz="4000" dirty="0">
                <a:solidFill>
                  <a:srgbClr val="0000FF"/>
                </a:solidFill>
              </a:rPr>
              <a:t>Diffraction of single slit</a:t>
            </a:r>
            <a:endParaRPr lang="en-US" sz="4000" dirty="0">
              <a:solidFill>
                <a:srgbClr val="0000FF"/>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464024" y="700232"/>
            <a:ext cx="7886700" cy="993775"/>
          </a:xfrm>
        </p:spPr>
        <p:txBody>
          <a:bodyPr/>
          <a:lstStyle/>
          <a:p>
            <a:pPr algn="ctr"/>
            <a:r>
              <a:rPr lang="en-US" altLang="zh-TW" dirty="0">
                <a:solidFill>
                  <a:srgbClr val="0000FF"/>
                </a:solidFill>
              </a:rPr>
              <a:t>Diffraction of thin wire (hair)</a:t>
            </a:r>
            <a:endParaRPr lang="zh-TW" altLang="en-US" dirty="0">
              <a:solidFill>
                <a:srgbClr val="0000FF"/>
              </a:solidFill>
            </a:endParaRPr>
          </a:p>
        </p:txBody>
      </p:sp>
      <p:pic>
        <p:nvPicPr>
          <p:cNvPr id="4" name="內容版面配置區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0" y="2019300"/>
            <a:ext cx="3568700" cy="1768475"/>
          </a:xfrm>
        </p:spPr>
      </p:pic>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82044" y="5878286"/>
            <a:ext cx="3935383" cy="856702"/>
          </a:xfrm>
          <a:prstGeom prst="rect">
            <a:avLst/>
          </a:prstGeom>
        </p:spPr>
      </p:pic>
      <p:pic>
        <p:nvPicPr>
          <p:cNvPr id="6" name="圖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9983" y="2041093"/>
            <a:ext cx="3472641" cy="3619787"/>
          </a:xfrm>
          <a:prstGeom prst="rect">
            <a:avLst/>
          </a:prstGeom>
        </p:spPr>
      </p:pic>
    </p:spTree>
    <p:extLst>
      <p:ext uri="{BB962C8B-B14F-4D97-AF65-F5344CB8AC3E}">
        <p14:creationId xmlns:p14="http://schemas.microsoft.com/office/powerpoint/2010/main" val="25706874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50128" y="33089"/>
            <a:ext cx="8952931" cy="866321"/>
          </a:xfrm>
        </p:spPr>
        <p:txBody>
          <a:bodyPr>
            <a:noAutofit/>
          </a:bodyPr>
          <a:lstStyle/>
          <a:p>
            <a:pPr algn="l" defTabSz="914400" rtl="0" eaLnBrk="1" latinLnBrk="0" hangingPunct="0">
              <a:spcBef>
                <a:spcPct val="0"/>
              </a:spcBef>
              <a:buNone/>
            </a:pPr>
            <a:r>
              <a:rPr lang="en-US" altLang="zh-TW" sz="3800" b="1" kern="1200" dirty="0">
                <a:latin typeface="標楷體" panose="03000509000000000000" pitchFamily="65" charset="-120"/>
                <a:ea typeface="標楷體" panose="03000509000000000000" pitchFamily="65" charset="-120"/>
                <a:cs typeface="+mn-cs"/>
              </a:rPr>
              <a:t>[E]</a:t>
            </a:r>
            <a:r>
              <a:rPr lang="zh-TW" altLang="zh-TW" sz="3800" b="1" kern="1200" dirty="0">
                <a:latin typeface="標楷體" panose="03000509000000000000" pitchFamily="65" charset="-120"/>
                <a:ea typeface="標楷體" panose="03000509000000000000" pitchFamily="65" charset="-120"/>
                <a:cs typeface="+mn-cs"/>
              </a:rPr>
              <a:t>雙狹縫繞射</a:t>
            </a:r>
            <a:r>
              <a:rPr lang="zh-TW" altLang="en-US" sz="3800" b="1" kern="1200" dirty="0">
                <a:latin typeface="標楷體" panose="03000509000000000000" pitchFamily="65" charset="-120"/>
                <a:ea typeface="標楷體" panose="03000509000000000000" pitchFamily="65" charset="-120"/>
                <a:cs typeface="+mn-cs"/>
              </a:rPr>
              <a:t> </a:t>
            </a:r>
            <a:r>
              <a:rPr lang="en-US" altLang="zh-TW" sz="3800" b="1" kern="1200" dirty="0">
                <a:latin typeface="標楷體" panose="03000509000000000000" pitchFamily="65" charset="-120"/>
                <a:ea typeface="標楷體" panose="03000509000000000000" pitchFamily="65" charset="-120"/>
                <a:cs typeface="+mn-cs"/>
              </a:rPr>
              <a:t>Double slit</a:t>
            </a:r>
            <a:r>
              <a:rPr lang="zh-TW" altLang="en-US" sz="3800" b="1" kern="1200" dirty="0">
                <a:latin typeface="標楷體" panose="03000509000000000000" pitchFamily="65" charset="-120"/>
                <a:ea typeface="標楷體" panose="03000509000000000000" pitchFamily="65" charset="-120"/>
                <a:cs typeface="+mn-cs"/>
              </a:rPr>
              <a:t> </a:t>
            </a:r>
            <a:r>
              <a:rPr lang="en-US" altLang="zh-TW" sz="3800" b="1" kern="1200" dirty="0">
                <a:latin typeface="標楷體" panose="03000509000000000000" pitchFamily="65" charset="-120"/>
                <a:ea typeface="標楷體" panose="03000509000000000000" pitchFamily="65" charset="-120"/>
                <a:cs typeface="+mn-cs"/>
              </a:rPr>
              <a:t>diffraction</a:t>
            </a:r>
            <a:endParaRPr lang="zh-TW" altLang="zh-TW" sz="3800" b="1" kern="1200" dirty="0">
              <a:latin typeface="標楷體" panose="03000509000000000000" pitchFamily="65" charset="-120"/>
              <a:ea typeface="標楷體" panose="03000509000000000000" pitchFamily="65" charset="-120"/>
              <a:cs typeface="+mn-cs"/>
            </a:endParaRPr>
          </a:p>
        </p:txBody>
      </p:sp>
      <p:sp>
        <p:nvSpPr>
          <p:cNvPr id="3" name="文字方塊 2"/>
          <p:cNvSpPr txBox="1"/>
          <p:nvPr/>
        </p:nvSpPr>
        <p:spPr>
          <a:xfrm>
            <a:off x="389807" y="904126"/>
            <a:ext cx="8563124" cy="3454535"/>
          </a:xfrm>
          <a:prstGeom prst="rect">
            <a:avLst/>
          </a:prstGeom>
          <a:noFill/>
        </p:spPr>
        <p:txBody>
          <a:bodyPr wrap="square" rtlCol="0">
            <a:spAutoFit/>
          </a:bodyPr>
          <a:lstStyle/>
          <a:p>
            <a:pPr marL="452438" indent="-452438" hangingPunct="0">
              <a:lnSpc>
                <a:spcPct val="110000"/>
              </a:lnSpc>
            </a:pPr>
            <a:r>
              <a:rPr lang="zh-TW" altLang="zh-TW" sz="2000" b="1" dirty="0">
                <a:latin typeface="標楷體" pitchFamily="65" charset="-120"/>
                <a:ea typeface="標楷體" pitchFamily="65" charset="-120"/>
                <a:cs typeface="Times New Roman" pitchFamily="18" charset="0"/>
              </a:rPr>
              <a:t>一、目的</a:t>
            </a:r>
            <a:endParaRPr lang="zh-TW" altLang="zh-TW" sz="2000" dirty="0">
              <a:latin typeface="標楷體" pitchFamily="65" charset="-120"/>
              <a:ea typeface="標楷體" pitchFamily="65" charset="-120"/>
              <a:cs typeface="Times New Roman" pitchFamily="18" charset="0"/>
            </a:endParaRPr>
          </a:p>
          <a:p>
            <a:pPr marL="452438" indent="-452438" hangingPunct="0">
              <a:lnSpc>
                <a:spcPct val="110000"/>
              </a:lnSpc>
            </a:pPr>
            <a:r>
              <a:rPr lang="en-US" altLang="zh-TW" sz="2000" dirty="0">
                <a:latin typeface="標楷體" pitchFamily="65" charset="-120"/>
                <a:ea typeface="標楷體" pitchFamily="65" charset="-120"/>
                <a:cs typeface="Times New Roman" pitchFamily="18" charset="0"/>
              </a:rPr>
              <a:t>	</a:t>
            </a:r>
            <a:r>
              <a:rPr lang="zh-TW" altLang="zh-TW" sz="2000" dirty="0">
                <a:latin typeface="標楷體" pitchFamily="65" charset="-120"/>
                <a:ea typeface="標楷體" pitchFamily="65" charset="-120"/>
                <a:cs typeface="Times New Roman" pitchFamily="18" charset="0"/>
              </a:rPr>
              <a:t>觀察光經過雙狹縫的繞射現象，學習由繞射紋推算雷射光的波長。</a:t>
            </a:r>
          </a:p>
          <a:p>
            <a:pPr marL="452438" indent="-452438" hangingPunct="0">
              <a:lnSpc>
                <a:spcPct val="110000"/>
              </a:lnSpc>
            </a:pPr>
            <a:r>
              <a:rPr lang="zh-TW" altLang="zh-TW" sz="2000" b="1" dirty="0">
                <a:latin typeface="標楷體" pitchFamily="65" charset="-120"/>
                <a:ea typeface="標楷體" pitchFamily="65" charset="-120"/>
                <a:cs typeface="Times New Roman" pitchFamily="18" charset="0"/>
              </a:rPr>
              <a:t>二、原理</a:t>
            </a:r>
            <a:endParaRPr lang="zh-TW" altLang="zh-TW" sz="2000" dirty="0">
              <a:latin typeface="標楷體" pitchFamily="65" charset="-120"/>
              <a:ea typeface="標楷體" pitchFamily="65" charset="-120"/>
              <a:cs typeface="Times New Roman" pitchFamily="18" charset="0"/>
            </a:endParaRPr>
          </a:p>
          <a:p>
            <a:pPr marL="452438" indent="-452438" hangingPunct="0">
              <a:lnSpc>
                <a:spcPct val="110000"/>
              </a:lnSpc>
            </a:pPr>
            <a:r>
              <a:rPr lang="en-US" altLang="zh-TW" sz="2000" dirty="0">
                <a:latin typeface="標楷體" pitchFamily="65" charset="-120"/>
                <a:ea typeface="標楷體" pitchFamily="65" charset="-120"/>
                <a:cs typeface="Times New Roman" pitchFamily="18" charset="0"/>
              </a:rPr>
              <a:t>	</a:t>
            </a:r>
            <a:r>
              <a:rPr lang="zh-TW" altLang="zh-TW" sz="2000" dirty="0">
                <a:latin typeface="標楷體" pitchFamily="65" charset="-120"/>
                <a:ea typeface="標楷體" pitchFamily="65" charset="-120"/>
                <a:cs typeface="Times New Roman" pitchFamily="18" charset="0"/>
              </a:rPr>
              <a:t>光經過寬度相等且互相平行的兩個狹縫後形成兩個相同的繞射紋。如果這兩個狹縫很靠近，這兩部份的光會重疊而互相干涉，使繞射紋裡出現干涉紋，這正是圖</a:t>
            </a:r>
            <a:r>
              <a:rPr lang="en-US" altLang="zh-TW" sz="2000" dirty="0">
                <a:latin typeface="標楷體" pitchFamily="65" charset="-120"/>
                <a:ea typeface="標楷體" pitchFamily="65" charset="-120"/>
                <a:cs typeface="Times New Roman" pitchFamily="18" charset="0"/>
              </a:rPr>
              <a:t>17</a:t>
            </a:r>
            <a:r>
              <a:rPr lang="zh-TW" altLang="zh-TW" sz="2000" dirty="0">
                <a:latin typeface="標楷體" pitchFamily="65" charset="-120"/>
                <a:ea typeface="標楷體" pitchFamily="65" charset="-120"/>
                <a:cs typeface="Times New Roman" pitchFamily="18" charset="0"/>
              </a:rPr>
              <a:t>所示干涉亮紋的情形。</a:t>
            </a:r>
          </a:p>
          <a:p>
            <a:pPr marL="452438" indent="-452438" hangingPunct="0">
              <a:lnSpc>
                <a:spcPct val="110000"/>
              </a:lnSpc>
            </a:pPr>
            <a:r>
              <a:rPr lang="en-US" altLang="zh-TW" sz="2000" dirty="0">
                <a:latin typeface="標楷體" pitchFamily="65" charset="-120"/>
                <a:ea typeface="標楷體" pitchFamily="65" charset="-120"/>
                <a:cs typeface="Times New Roman" pitchFamily="18" charset="0"/>
              </a:rPr>
              <a:t>	</a:t>
            </a:r>
            <a:r>
              <a:rPr lang="zh-TW" altLang="zh-TW" sz="2000" dirty="0">
                <a:latin typeface="標楷體" pitchFamily="65" charset="-120"/>
                <a:ea typeface="標楷體" pitchFamily="65" charset="-120"/>
                <a:cs typeface="Times New Roman" pitchFamily="18" charset="0"/>
              </a:rPr>
              <a:t>干涉亮紋的位置可以約略由下面公式算出</a:t>
            </a:r>
            <a:r>
              <a:rPr lang="en-US" altLang="zh-TW" sz="2000" dirty="0">
                <a:latin typeface="標楷體" pitchFamily="65" charset="-120"/>
                <a:ea typeface="標楷體" pitchFamily="65" charset="-120"/>
                <a:cs typeface="Times New Roman" pitchFamily="18" charset="0"/>
              </a:rPr>
              <a:t>:</a:t>
            </a:r>
          </a:p>
          <a:p>
            <a:pPr marL="452438" indent="-452438" hangingPunct="0">
              <a:lnSpc>
                <a:spcPct val="110000"/>
              </a:lnSpc>
            </a:pPr>
            <a:endParaRPr lang="en-US" altLang="zh-TW" sz="2000" dirty="0">
              <a:latin typeface="標楷體" pitchFamily="65" charset="-120"/>
              <a:ea typeface="標楷體" pitchFamily="65" charset="-120"/>
              <a:cs typeface="Times New Roman" pitchFamily="18" charset="0"/>
            </a:endParaRPr>
          </a:p>
          <a:p>
            <a:pPr marL="452438" indent="-452438" hangingPunct="0">
              <a:lnSpc>
                <a:spcPct val="110000"/>
              </a:lnSpc>
            </a:pPr>
            <a:r>
              <a:rPr lang="en-US" altLang="zh-TW" sz="2000" dirty="0">
                <a:latin typeface="標楷體" pitchFamily="65" charset="-120"/>
                <a:ea typeface="標楷體" pitchFamily="65" charset="-120"/>
                <a:cs typeface="Times New Roman" pitchFamily="18" charset="0"/>
              </a:rPr>
              <a:t>	</a:t>
            </a:r>
            <a:r>
              <a:rPr lang="zh-TW" altLang="zh-TW" sz="2000" dirty="0">
                <a:latin typeface="標楷體" pitchFamily="65" charset="-120"/>
                <a:ea typeface="標楷體" pitchFamily="65" charset="-120"/>
                <a:cs typeface="Times New Roman" pitchFamily="18" charset="0"/>
              </a:rPr>
              <a:t>上式中，</a:t>
            </a:r>
            <a:r>
              <a:rPr lang="en-US" altLang="zh-TW" sz="2000" dirty="0">
                <a:latin typeface="標楷體" pitchFamily="65" charset="-120"/>
                <a:ea typeface="標楷體" pitchFamily="65" charset="-120"/>
                <a:cs typeface="Times New Roman" pitchFamily="18" charset="0"/>
              </a:rPr>
              <a:t>d</a:t>
            </a:r>
            <a:r>
              <a:rPr lang="zh-TW" altLang="zh-TW" sz="2000" dirty="0">
                <a:latin typeface="標楷體" pitchFamily="65" charset="-120"/>
                <a:ea typeface="標楷體" pitchFamily="65" charset="-120"/>
                <a:cs typeface="Times New Roman" pitchFamily="18" charset="0"/>
              </a:rPr>
              <a:t>為兩個狹縫的中央線之間的距離，</a:t>
            </a:r>
            <a:r>
              <a:rPr lang="en-US" altLang="zh-TW" sz="2000" dirty="0">
                <a:latin typeface="標楷體" pitchFamily="65" charset="-120"/>
                <a:ea typeface="標楷體" pitchFamily="65" charset="-120"/>
                <a:cs typeface="Times New Roman" pitchFamily="18" charset="0"/>
                <a:sym typeface="Symbol"/>
              </a:rPr>
              <a:t></a:t>
            </a:r>
            <a:r>
              <a:rPr lang="zh-TW" altLang="zh-TW" sz="2000" dirty="0">
                <a:latin typeface="標楷體" pitchFamily="65" charset="-120"/>
                <a:ea typeface="標楷體" pitchFamily="65" charset="-120"/>
                <a:cs typeface="Times New Roman" pitchFamily="18" charset="0"/>
              </a:rPr>
              <a:t>為第</a:t>
            </a:r>
            <a:r>
              <a:rPr lang="en-US" altLang="zh-TW" sz="2000" dirty="0">
                <a:latin typeface="標楷體" pitchFamily="65" charset="-120"/>
                <a:ea typeface="標楷體" pitchFamily="65" charset="-120"/>
                <a:cs typeface="Times New Roman" pitchFamily="18" charset="0"/>
              </a:rPr>
              <a:t>m</a:t>
            </a:r>
            <a:r>
              <a:rPr lang="zh-TW" altLang="zh-TW" sz="2000" dirty="0">
                <a:latin typeface="標楷體" pitchFamily="65" charset="-120"/>
                <a:ea typeface="標楷體" pitchFamily="65" charset="-120"/>
                <a:cs typeface="Times New Roman" pitchFamily="18" charset="0"/>
              </a:rPr>
              <a:t>條</a:t>
            </a:r>
            <a:r>
              <a:rPr lang="en-US" altLang="zh-TW" sz="2000" dirty="0">
                <a:latin typeface="標楷體" pitchFamily="65" charset="-120"/>
                <a:ea typeface="標楷體" pitchFamily="65" charset="-120"/>
                <a:cs typeface="Times New Roman" pitchFamily="18" charset="0"/>
              </a:rPr>
              <a:t>“</a:t>
            </a:r>
            <a:r>
              <a:rPr lang="zh-TW" altLang="zh-TW" sz="2000" dirty="0">
                <a:latin typeface="標楷體" pitchFamily="65" charset="-120"/>
                <a:ea typeface="標楷體" pitchFamily="65" charset="-120"/>
                <a:cs typeface="Times New Roman" pitchFamily="18" charset="0"/>
              </a:rPr>
              <a:t>亮紋</a:t>
            </a:r>
            <a:r>
              <a:rPr lang="en-US" altLang="zh-TW" sz="2000" dirty="0">
                <a:latin typeface="標楷體" pitchFamily="65" charset="-120"/>
                <a:ea typeface="標楷體" pitchFamily="65" charset="-120"/>
                <a:cs typeface="Times New Roman" pitchFamily="18" charset="0"/>
              </a:rPr>
              <a:t>”(</a:t>
            </a:r>
            <a:r>
              <a:rPr lang="zh-TW" altLang="zh-TW" sz="2000" dirty="0">
                <a:latin typeface="標楷體" pitchFamily="65" charset="-120"/>
                <a:ea typeface="標楷體" pitchFamily="65" charset="-120"/>
                <a:cs typeface="Times New Roman" pitchFamily="18" charset="0"/>
              </a:rPr>
              <a:t>中央亮紋不算</a:t>
            </a:r>
            <a:r>
              <a:rPr lang="en-US" altLang="zh-TW" sz="2000" dirty="0">
                <a:latin typeface="標楷體" pitchFamily="65" charset="-120"/>
                <a:ea typeface="標楷體" pitchFamily="65" charset="-120"/>
                <a:cs typeface="Times New Roman" pitchFamily="18" charset="0"/>
              </a:rPr>
              <a:t>)</a:t>
            </a:r>
            <a:r>
              <a:rPr lang="zh-TW" altLang="zh-TW" sz="2000" dirty="0">
                <a:latin typeface="標楷體" pitchFamily="65" charset="-120"/>
                <a:ea typeface="標楷體" pitchFamily="65" charset="-120"/>
                <a:cs typeface="Times New Roman" pitchFamily="18" charset="0"/>
              </a:rPr>
              <a:t>與兩狹縫間的中央線之連線跟入射光之間的夾角。</a:t>
            </a:r>
            <a:endParaRPr lang="en-US" altLang="zh-TW" sz="2000" dirty="0">
              <a:latin typeface="標楷體" pitchFamily="65" charset="-120"/>
              <a:ea typeface="標楷體" pitchFamily="65" charset="-120"/>
              <a:cs typeface="Times New Roman" pitchFamily="18" charset="0"/>
            </a:endParaRPr>
          </a:p>
        </p:txBody>
      </p:sp>
      <p:sp>
        <p:nvSpPr>
          <p:cNvPr id="51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pic>
        <p:nvPicPr>
          <p:cNvPr id="6" name="圖片 5"/>
          <p:cNvPicPr/>
          <p:nvPr/>
        </p:nvPicPr>
        <p:blipFill>
          <a:blip r:embed="rId2" cstate="print"/>
          <a:srcRect/>
          <a:stretch>
            <a:fillRect/>
          </a:stretch>
        </p:blipFill>
        <p:spPr bwMode="auto">
          <a:xfrm>
            <a:off x="2401809" y="4341942"/>
            <a:ext cx="4223657" cy="2394949"/>
          </a:xfrm>
          <a:prstGeom prst="rect">
            <a:avLst/>
          </a:prstGeom>
          <a:noFill/>
          <a:ln w="9525">
            <a:noFill/>
            <a:miter lim="800000"/>
            <a:headEnd/>
            <a:tailEnd/>
          </a:ln>
        </p:spPr>
      </p:pic>
      <p:pic>
        <p:nvPicPr>
          <p:cNvPr id="8" name="圖片 7"/>
          <p:cNvPicPr>
            <a:picLocks noChangeAspect="1"/>
          </p:cNvPicPr>
          <p:nvPr/>
        </p:nvPicPr>
        <p:blipFill rotWithShape="1">
          <a:blip r:embed="rId3" cstate="print">
            <a:extLst>
              <a:ext uri="{28A0092B-C50C-407E-A947-70E740481C1C}">
                <a14:useLocalDpi xmlns:a14="http://schemas.microsoft.com/office/drawing/2010/main" val="0"/>
              </a:ext>
            </a:extLst>
          </a:blip>
          <a:srcRect l="26667" t="35608" r="20888" b="34762"/>
          <a:stretch/>
        </p:blipFill>
        <p:spPr>
          <a:xfrm>
            <a:off x="642258" y="6060696"/>
            <a:ext cx="7879240" cy="740096"/>
          </a:xfrm>
          <a:prstGeom prst="rect">
            <a:avLst/>
          </a:prstGeom>
        </p:spPr>
      </p:pic>
      <p:sp>
        <p:nvSpPr>
          <p:cNvPr id="9" name="文字方塊 8"/>
          <p:cNvSpPr txBox="1"/>
          <p:nvPr/>
        </p:nvSpPr>
        <p:spPr>
          <a:xfrm>
            <a:off x="3661362" y="3282356"/>
            <a:ext cx="1420582" cy="400110"/>
          </a:xfrm>
          <a:prstGeom prst="rect">
            <a:avLst/>
          </a:prstGeom>
          <a:noFill/>
        </p:spPr>
        <p:txBody>
          <a:bodyPr wrap="none" rtlCol="0">
            <a:spAutoFit/>
          </a:bodyPr>
          <a:lstStyle/>
          <a:p>
            <a:r>
              <a:rPr lang="en-US" sz="2000" dirty="0" err="1"/>
              <a:t>dsin</a:t>
            </a:r>
            <a:r>
              <a:rPr lang="en-US" sz="2000" i="1" dirty="0" err="1">
                <a:latin typeface="Symbol" panose="05050102010706020507" pitchFamily="18" charset="2"/>
              </a:rPr>
              <a:t>q</a:t>
            </a:r>
            <a:r>
              <a:rPr lang="en-US" sz="2000" i="1" dirty="0">
                <a:latin typeface="Symbol" panose="05050102010706020507" pitchFamily="18" charset="2"/>
              </a:rPr>
              <a:t> </a:t>
            </a:r>
            <a:r>
              <a:rPr lang="en-US" sz="2000" dirty="0"/>
              <a:t>~ m</a:t>
            </a:r>
            <a:r>
              <a:rPr lang="en-US" sz="2000" dirty="0">
                <a:latin typeface="Symbol" panose="05050102010706020507" pitchFamily="18" charset="2"/>
              </a:rPr>
              <a:t>l</a:t>
            </a:r>
            <a:r>
              <a:rPr lang="en-US" sz="2000" dirty="0"/>
              <a:t>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35156" y="245807"/>
            <a:ext cx="8767376" cy="1077369"/>
          </a:xfrm>
        </p:spPr>
        <p:txBody>
          <a:bodyPr>
            <a:noAutofit/>
          </a:bodyPr>
          <a:lstStyle/>
          <a:p>
            <a:pPr defTabSz="914400" rtl="0" eaLnBrk="1" latinLnBrk="0" hangingPunct="0">
              <a:lnSpc>
                <a:spcPct val="100000"/>
              </a:lnSpc>
              <a:spcBef>
                <a:spcPct val="0"/>
              </a:spcBef>
              <a:buNone/>
            </a:pPr>
            <a:r>
              <a:rPr lang="en-US" altLang="zh-TW" sz="4000" b="1" kern="1200" dirty="0">
                <a:latin typeface="標楷體" panose="03000509000000000000" pitchFamily="65" charset="-120"/>
                <a:ea typeface="標楷體" panose="03000509000000000000" pitchFamily="65" charset="-120"/>
                <a:cs typeface="+mn-cs"/>
              </a:rPr>
              <a:t>[F]</a:t>
            </a:r>
            <a:r>
              <a:rPr lang="zh-TW" altLang="zh-TW" sz="4000" b="1" kern="1200" dirty="0">
                <a:latin typeface="標楷體" panose="03000509000000000000" pitchFamily="65" charset="-120"/>
                <a:ea typeface="標楷體" panose="03000509000000000000" pitchFamily="65" charset="-120"/>
                <a:cs typeface="+mn-cs"/>
              </a:rPr>
              <a:t>多狹縫繞射</a:t>
            </a:r>
            <a:r>
              <a:rPr lang="en-US" altLang="zh-TW" sz="4000" b="1" kern="1200" dirty="0">
                <a:latin typeface="標楷體" panose="03000509000000000000" pitchFamily="65" charset="-120"/>
                <a:ea typeface="標楷體" panose="03000509000000000000" pitchFamily="65" charset="-120"/>
                <a:cs typeface="+mn-cs"/>
              </a:rPr>
              <a:t>---</a:t>
            </a:r>
            <a:r>
              <a:rPr lang="zh-TW" altLang="zh-TW" sz="4000" b="1" kern="1200" dirty="0">
                <a:latin typeface="標楷體" panose="03000509000000000000" pitchFamily="65" charset="-120"/>
                <a:ea typeface="標楷體" panose="03000509000000000000" pitchFamily="65" charset="-120"/>
                <a:cs typeface="+mn-cs"/>
              </a:rPr>
              <a:t>光柵</a:t>
            </a:r>
            <a:r>
              <a:rPr lang="zh-TW" altLang="en-US" sz="4000" b="1" kern="1200" dirty="0">
                <a:latin typeface="標楷體" panose="03000509000000000000" pitchFamily="65" charset="-120"/>
                <a:ea typeface="標楷體" panose="03000509000000000000" pitchFamily="65" charset="-120"/>
                <a:cs typeface="+mn-cs"/>
              </a:rPr>
              <a:t> </a:t>
            </a:r>
            <a:br>
              <a:rPr lang="en-US" altLang="zh-TW" sz="4000" b="1" kern="1200" dirty="0">
                <a:latin typeface="標楷體" panose="03000509000000000000" pitchFamily="65" charset="-120"/>
                <a:ea typeface="標楷體" panose="03000509000000000000" pitchFamily="65" charset="-120"/>
                <a:cs typeface="+mn-cs"/>
              </a:rPr>
            </a:br>
            <a:r>
              <a:rPr lang="en-US" altLang="zh-TW" sz="4000" b="1" kern="1200" dirty="0">
                <a:solidFill>
                  <a:srgbClr val="9966FF"/>
                </a:solidFill>
                <a:latin typeface="標楷體" panose="03000509000000000000" pitchFamily="65" charset="-120"/>
                <a:ea typeface="標楷體" panose="03000509000000000000" pitchFamily="65" charset="-120"/>
                <a:cs typeface="+mn-cs"/>
              </a:rPr>
              <a:t>Multiple slit diffraction</a:t>
            </a:r>
            <a:endParaRPr lang="zh-TW" altLang="en-US" sz="4000" b="1" kern="1200" dirty="0">
              <a:solidFill>
                <a:srgbClr val="9966FF"/>
              </a:solidFill>
              <a:latin typeface="標楷體" panose="03000509000000000000" pitchFamily="65" charset="-120"/>
              <a:ea typeface="標楷體" panose="03000509000000000000" pitchFamily="65" charset="-120"/>
              <a:cs typeface="+mn-cs"/>
            </a:endParaRPr>
          </a:p>
        </p:txBody>
      </p:sp>
      <p:sp>
        <p:nvSpPr>
          <p:cNvPr id="3" name="文字方塊 2"/>
          <p:cNvSpPr txBox="1"/>
          <p:nvPr/>
        </p:nvSpPr>
        <p:spPr>
          <a:xfrm>
            <a:off x="0" y="1443457"/>
            <a:ext cx="5964072" cy="4946290"/>
          </a:xfrm>
          <a:prstGeom prst="rect">
            <a:avLst/>
          </a:prstGeom>
          <a:noFill/>
        </p:spPr>
        <p:txBody>
          <a:bodyPr wrap="square" rtlCol="0">
            <a:spAutoFit/>
          </a:bodyPr>
          <a:lstStyle/>
          <a:p>
            <a:pPr marL="452438" indent="-452438" hangingPunct="0">
              <a:lnSpc>
                <a:spcPct val="110000"/>
              </a:lnSpc>
            </a:pPr>
            <a:r>
              <a:rPr lang="zh-TW" altLang="zh-TW" b="1" dirty="0">
                <a:latin typeface="Times New Roman" pitchFamily="18" charset="0"/>
                <a:ea typeface="標楷體" pitchFamily="65" charset="-120"/>
                <a:cs typeface="Times New Roman" pitchFamily="18" charset="0"/>
              </a:rPr>
              <a:t>一、目的</a:t>
            </a:r>
            <a:endParaRPr lang="zh-TW" altLang="zh-TW" dirty="0">
              <a:latin typeface="Times New Roman" pitchFamily="18" charset="0"/>
              <a:ea typeface="標楷體" pitchFamily="65" charset="-120"/>
              <a:cs typeface="Times New Roman" pitchFamily="18" charset="0"/>
            </a:endParaRPr>
          </a:p>
          <a:p>
            <a:pPr marL="452438" indent="-452438" hangingPunct="0">
              <a:lnSpc>
                <a:spcPct val="110000"/>
              </a:lnSpc>
            </a:pPr>
            <a:r>
              <a:rPr lang="en-US" altLang="zh-TW" dirty="0">
                <a:latin typeface="Times New Roman" pitchFamily="18" charset="0"/>
                <a:ea typeface="標楷體" pitchFamily="65" charset="-120"/>
                <a:cs typeface="Times New Roman" pitchFamily="18" charset="0"/>
              </a:rPr>
              <a:t>	</a:t>
            </a:r>
            <a:r>
              <a:rPr lang="zh-TW" altLang="zh-TW" dirty="0">
                <a:latin typeface="Times New Roman" pitchFamily="18" charset="0"/>
                <a:ea typeface="標楷體" pitchFamily="65" charset="-120"/>
                <a:cs typeface="Times New Roman" pitchFamily="18" charset="0"/>
              </a:rPr>
              <a:t>觀察多狹縫繞射的現象，並由其繞射紋推算雷射光的波長。</a:t>
            </a:r>
          </a:p>
          <a:p>
            <a:pPr marL="452438" indent="-452438" hangingPunct="0">
              <a:lnSpc>
                <a:spcPct val="110000"/>
              </a:lnSpc>
            </a:pPr>
            <a:r>
              <a:rPr lang="zh-TW" altLang="zh-TW" b="1" dirty="0">
                <a:latin typeface="Times New Roman" pitchFamily="18" charset="0"/>
                <a:ea typeface="標楷體" pitchFamily="65" charset="-120"/>
                <a:cs typeface="Times New Roman" pitchFamily="18" charset="0"/>
              </a:rPr>
              <a:t>二、原理</a:t>
            </a:r>
            <a:endParaRPr lang="zh-TW" altLang="zh-TW" dirty="0">
              <a:latin typeface="Times New Roman" pitchFamily="18" charset="0"/>
              <a:ea typeface="標楷體" pitchFamily="65" charset="-120"/>
              <a:cs typeface="Times New Roman" pitchFamily="18" charset="0"/>
            </a:endParaRPr>
          </a:p>
          <a:p>
            <a:pPr marL="452438" indent="-452438" hangingPunct="0">
              <a:lnSpc>
                <a:spcPct val="110000"/>
              </a:lnSpc>
            </a:pPr>
            <a:r>
              <a:rPr lang="en-US" altLang="zh-TW" dirty="0">
                <a:latin typeface="Times New Roman" pitchFamily="18" charset="0"/>
                <a:ea typeface="標楷體" pitchFamily="65" charset="-120"/>
                <a:cs typeface="Times New Roman" pitchFamily="18" charset="0"/>
              </a:rPr>
              <a:t>	</a:t>
            </a:r>
            <a:r>
              <a:rPr lang="zh-TW" altLang="zh-TW" dirty="0">
                <a:latin typeface="Times New Roman" pitchFamily="18" charset="0"/>
                <a:ea typeface="標楷體" pitchFamily="65" charset="-120"/>
                <a:cs typeface="Times New Roman" pitchFamily="18" charset="0"/>
              </a:rPr>
              <a:t>光通過一系列寬度相同、互相平行且等距離的狹縫後，形成一系列相同的繞射紋。若狹縫之間距離很小，這一系列的光束會重疊而互相干涉，使繞射紋裡出現非常狹窄的干涉亮紋。當狹縫的數目極多時，主要的干涉亮紋會變得非常狹窄而明亮，次要干涉亮紋會變得微弱而不可見。也就是說，這時候光被集中到狹窄的亮紋上，這個特性可以用來分析光譜。主要亮紋的位置可由下面公式推算</a:t>
            </a:r>
            <a:r>
              <a:rPr lang="en-US" altLang="zh-TW" dirty="0">
                <a:latin typeface="Times New Roman" pitchFamily="18" charset="0"/>
                <a:ea typeface="標楷體" pitchFamily="65" charset="-120"/>
                <a:cs typeface="Times New Roman" pitchFamily="18" charset="0"/>
              </a:rPr>
              <a:t>:</a:t>
            </a:r>
          </a:p>
          <a:p>
            <a:pPr marL="452438" indent="-452438" hangingPunct="0">
              <a:lnSpc>
                <a:spcPct val="110000"/>
              </a:lnSpc>
            </a:pPr>
            <a:endParaRPr lang="en-US" altLang="zh-TW" dirty="0">
              <a:latin typeface="Times New Roman" pitchFamily="18" charset="0"/>
              <a:ea typeface="標楷體" pitchFamily="65" charset="-120"/>
              <a:cs typeface="Times New Roman" pitchFamily="18" charset="0"/>
            </a:endParaRPr>
          </a:p>
          <a:p>
            <a:pPr marL="452438" indent="-452438" hangingPunct="0">
              <a:lnSpc>
                <a:spcPct val="110000"/>
              </a:lnSpc>
            </a:pPr>
            <a:r>
              <a:rPr lang="en-US" altLang="zh-TW" dirty="0">
                <a:latin typeface="Times New Roman" pitchFamily="18" charset="0"/>
                <a:ea typeface="標楷體" pitchFamily="65" charset="-120"/>
                <a:cs typeface="Times New Roman" pitchFamily="18" charset="0"/>
              </a:rPr>
              <a:t>	</a:t>
            </a:r>
            <a:r>
              <a:rPr lang="zh-TW" altLang="zh-TW" dirty="0">
                <a:latin typeface="Times New Roman" pitchFamily="18" charset="0"/>
                <a:ea typeface="標楷體" pitchFamily="65" charset="-120"/>
                <a:cs typeface="Times New Roman" pitchFamily="18" charset="0"/>
              </a:rPr>
              <a:t>上式中，</a:t>
            </a:r>
            <a:r>
              <a:rPr lang="en-US" altLang="zh-TW" dirty="0">
                <a:latin typeface="Times New Roman" pitchFamily="18" charset="0"/>
                <a:ea typeface="標楷體" pitchFamily="65" charset="-120"/>
                <a:cs typeface="Times New Roman" pitchFamily="18" charset="0"/>
              </a:rPr>
              <a:t>d</a:t>
            </a:r>
            <a:r>
              <a:rPr lang="zh-TW" altLang="zh-TW" dirty="0">
                <a:latin typeface="Times New Roman" pitchFamily="18" charset="0"/>
                <a:ea typeface="標楷體" pitchFamily="65" charset="-120"/>
                <a:cs typeface="Times New Roman" pitchFamily="18" charset="0"/>
              </a:rPr>
              <a:t>是相鄰兩狹縫中央線之間的距離，</a:t>
            </a:r>
            <a:r>
              <a:rPr lang="en-US" altLang="zh-TW" dirty="0">
                <a:latin typeface="Times New Roman" pitchFamily="18" charset="0"/>
                <a:ea typeface="標楷體" pitchFamily="65" charset="-120"/>
                <a:cs typeface="Times New Roman" pitchFamily="18" charset="0"/>
                <a:sym typeface="Symbol"/>
              </a:rPr>
              <a:t></a:t>
            </a:r>
            <a:r>
              <a:rPr lang="zh-TW" altLang="zh-TW" dirty="0">
                <a:latin typeface="Times New Roman" pitchFamily="18" charset="0"/>
                <a:ea typeface="標楷體" pitchFamily="65" charset="-120"/>
                <a:cs typeface="Times New Roman" pitchFamily="18" charset="0"/>
              </a:rPr>
              <a:t>是第</a:t>
            </a:r>
            <a:r>
              <a:rPr lang="en-US" altLang="zh-TW" dirty="0">
                <a:latin typeface="Times New Roman" pitchFamily="18" charset="0"/>
                <a:ea typeface="標楷體" pitchFamily="65" charset="-120"/>
                <a:cs typeface="Times New Roman" pitchFamily="18" charset="0"/>
              </a:rPr>
              <a:t>m</a:t>
            </a:r>
            <a:r>
              <a:rPr lang="zh-TW" altLang="zh-TW" dirty="0">
                <a:latin typeface="Times New Roman" pitchFamily="18" charset="0"/>
                <a:ea typeface="標楷體" pitchFamily="65" charset="-120"/>
                <a:cs typeface="Times New Roman" pitchFamily="18" charset="0"/>
              </a:rPr>
              <a:t>條主要干涉亮紋與光棚中央線的連線跟入射光之間所形成的夾角。</a:t>
            </a:r>
            <a:endParaRPr lang="zh-TW" altLang="en-US" dirty="0">
              <a:latin typeface="Times New Roman" pitchFamily="18" charset="0"/>
              <a:ea typeface="標楷體" pitchFamily="65" charset="-120"/>
              <a:cs typeface="Times New Roman" pitchFamily="18" charset="0"/>
            </a:endParaRPr>
          </a:p>
        </p:txBody>
      </p:sp>
      <p:pic>
        <p:nvPicPr>
          <p:cNvPr id="6" name="圖片 5"/>
          <p:cNvPicPr/>
          <p:nvPr/>
        </p:nvPicPr>
        <p:blipFill>
          <a:blip r:embed="rId3" cstate="print"/>
          <a:srcRect/>
          <a:stretch>
            <a:fillRect/>
          </a:stretch>
        </p:blipFill>
        <p:spPr bwMode="auto">
          <a:xfrm>
            <a:off x="5964072" y="2356045"/>
            <a:ext cx="2964782" cy="4205139"/>
          </a:xfrm>
          <a:prstGeom prst="rect">
            <a:avLst/>
          </a:prstGeom>
          <a:noFill/>
          <a:ln w="9525">
            <a:noFill/>
            <a:miter lim="800000"/>
            <a:headEnd/>
            <a:tailEnd/>
          </a:ln>
        </p:spPr>
      </p:pic>
      <p:sp>
        <p:nvSpPr>
          <p:cNvPr id="7" name="矩形 6"/>
          <p:cNvSpPr/>
          <p:nvPr/>
        </p:nvSpPr>
        <p:spPr>
          <a:xfrm>
            <a:off x="8254529" y="3891112"/>
            <a:ext cx="877163" cy="369332"/>
          </a:xfrm>
          <a:prstGeom prst="rect">
            <a:avLst/>
          </a:prstGeom>
        </p:spPr>
        <p:txBody>
          <a:bodyPr wrap="none">
            <a:spAutoFit/>
          </a:bodyPr>
          <a:lstStyle/>
          <a:p>
            <a:r>
              <a:rPr lang="zh-TW" altLang="en-US" dirty="0">
                <a:latin typeface="標楷體" pitchFamily="65" charset="-120"/>
                <a:ea typeface="標楷體" pitchFamily="65" charset="-120"/>
              </a:rPr>
              <a:t>雙</a:t>
            </a:r>
            <a:r>
              <a:rPr lang="zh-TW" altLang="zh-TW" dirty="0">
                <a:latin typeface="標楷體" pitchFamily="65" charset="-120"/>
                <a:ea typeface="標楷體" pitchFamily="65" charset="-120"/>
              </a:rPr>
              <a:t>狹縫</a:t>
            </a:r>
            <a:endParaRPr lang="zh-TW" altLang="en-US" dirty="0"/>
          </a:p>
        </p:txBody>
      </p:sp>
      <p:sp>
        <p:nvSpPr>
          <p:cNvPr id="8" name="矩形 7"/>
          <p:cNvSpPr/>
          <p:nvPr/>
        </p:nvSpPr>
        <p:spPr>
          <a:xfrm>
            <a:off x="8254529" y="4516123"/>
            <a:ext cx="877163" cy="369332"/>
          </a:xfrm>
          <a:prstGeom prst="rect">
            <a:avLst/>
          </a:prstGeom>
        </p:spPr>
        <p:txBody>
          <a:bodyPr wrap="none">
            <a:spAutoFit/>
          </a:bodyPr>
          <a:lstStyle/>
          <a:p>
            <a:r>
              <a:rPr lang="zh-TW" altLang="en-US" dirty="0">
                <a:latin typeface="標楷體" pitchFamily="65" charset="-120"/>
                <a:ea typeface="標楷體" pitchFamily="65" charset="-120"/>
              </a:rPr>
              <a:t>三</a:t>
            </a:r>
            <a:r>
              <a:rPr lang="zh-TW" altLang="zh-TW" dirty="0">
                <a:latin typeface="標楷體" pitchFamily="65" charset="-120"/>
                <a:ea typeface="標楷體" pitchFamily="65" charset="-120"/>
              </a:rPr>
              <a:t>狹縫</a:t>
            </a:r>
            <a:endParaRPr lang="zh-TW" altLang="en-US" dirty="0"/>
          </a:p>
        </p:txBody>
      </p:sp>
      <p:sp>
        <p:nvSpPr>
          <p:cNvPr id="9" name="矩形 8"/>
          <p:cNvSpPr/>
          <p:nvPr/>
        </p:nvSpPr>
        <p:spPr>
          <a:xfrm>
            <a:off x="8254529" y="5112025"/>
            <a:ext cx="877163" cy="369332"/>
          </a:xfrm>
          <a:prstGeom prst="rect">
            <a:avLst/>
          </a:prstGeom>
        </p:spPr>
        <p:txBody>
          <a:bodyPr wrap="none">
            <a:spAutoFit/>
          </a:bodyPr>
          <a:lstStyle/>
          <a:p>
            <a:r>
              <a:rPr lang="zh-TW" altLang="en-US" dirty="0">
                <a:latin typeface="標楷體" pitchFamily="65" charset="-120"/>
                <a:ea typeface="標楷體" pitchFamily="65" charset="-120"/>
              </a:rPr>
              <a:t>四</a:t>
            </a:r>
            <a:r>
              <a:rPr lang="zh-TW" altLang="zh-TW" dirty="0">
                <a:latin typeface="標楷體" pitchFamily="65" charset="-120"/>
                <a:ea typeface="標楷體" pitchFamily="65" charset="-120"/>
              </a:rPr>
              <a:t>狹縫</a:t>
            </a:r>
            <a:endParaRPr lang="zh-TW" altLang="en-US" dirty="0"/>
          </a:p>
        </p:txBody>
      </p:sp>
      <p:sp>
        <p:nvSpPr>
          <p:cNvPr id="10" name="矩形 9"/>
          <p:cNvSpPr/>
          <p:nvPr/>
        </p:nvSpPr>
        <p:spPr>
          <a:xfrm>
            <a:off x="8254529" y="5749022"/>
            <a:ext cx="877163" cy="369332"/>
          </a:xfrm>
          <a:prstGeom prst="rect">
            <a:avLst/>
          </a:prstGeom>
        </p:spPr>
        <p:txBody>
          <a:bodyPr wrap="none">
            <a:spAutoFit/>
          </a:bodyPr>
          <a:lstStyle/>
          <a:p>
            <a:r>
              <a:rPr lang="zh-TW" altLang="en-US" dirty="0">
                <a:latin typeface="標楷體" pitchFamily="65" charset="-120"/>
                <a:ea typeface="標楷體" pitchFamily="65" charset="-120"/>
              </a:rPr>
              <a:t>五</a:t>
            </a:r>
            <a:r>
              <a:rPr lang="zh-TW" altLang="zh-TW" dirty="0">
                <a:latin typeface="標楷體" pitchFamily="65" charset="-120"/>
                <a:ea typeface="標楷體" pitchFamily="65" charset="-120"/>
              </a:rPr>
              <a:t>狹縫</a:t>
            </a:r>
            <a:endParaRPr lang="zh-TW" altLang="en-US" dirty="0"/>
          </a:p>
        </p:txBody>
      </p:sp>
      <p:sp>
        <p:nvSpPr>
          <p:cNvPr id="11" name="矩形 10"/>
          <p:cNvSpPr/>
          <p:nvPr/>
        </p:nvSpPr>
        <p:spPr>
          <a:xfrm>
            <a:off x="8229112" y="2724586"/>
            <a:ext cx="877163" cy="369332"/>
          </a:xfrm>
          <a:prstGeom prst="rect">
            <a:avLst/>
          </a:prstGeom>
        </p:spPr>
        <p:txBody>
          <a:bodyPr wrap="none">
            <a:spAutoFit/>
          </a:bodyPr>
          <a:lstStyle/>
          <a:p>
            <a:r>
              <a:rPr lang="zh-TW" altLang="en-US" dirty="0">
                <a:latin typeface="標楷體" pitchFamily="65" charset="-120"/>
                <a:ea typeface="標楷體" pitchFamily="65" charset="-120"/>
              </a:rPr>
              <a:t>八</a:t>
            </a:r>
            <a:r>
              <a:rPr lang="zh-TW" altLang="zh-TW" dirty="0">
                <a:latin typeface="標楷體" pitchFamily="65" charset="-120"/>
                <a:ea typeface="標楷體" pitchFamily="65" charset="-120"/>
              </a:rPr>
              <a:t>狹縫</a:t>
            </a:r>
            <a:endParaRPr lang="zh-TW" altLang="en-US" dirty="0"/>
          </a:p>
        </p:txBody>
      </p:sp>
      <p:sp>
        <p:nvSpPr>
          <p:cNvPr id="4" name="文字方塊 3"/>
          <p:cNvSpPr txBox="1"/>
          <p:nvPr/>
        </p:nvSpPr>
        <p:spPr>
          <a:xfrm>
            <a:off x="3398262" y="4911970"/>
            <a:ext cx="1420582" cy="400110"/>
          </a:xfrm>
          <a:prstGeom prst="rect">
            <a:avLst/>
          </a:prstGeom>
          <a:noFill/>
        </p:spPr>
        <p:txBody>
          <a:bodyPr wrap="none" rtlCol="0">
            <a:spAutoFit/>
          </a:bodyPr>
          <a:lstStyle/>
          <a:p>
            <a:r>
              <a:rPr lang="en-US" sz="2000" dirty="0" err="1"/>
              <a:t>dsin</a:t>
            </a:r>
            <a:r>
              <a:rPr lang="en-US" sz="2000" i="1" dirty="0" err="1">
                <a:latin typeface="Symbol" panose="05050102010706020507" pitchFamily="18" charset="2"/>
              </a:rPr>
              <a:t>q</a:t>
            </a:r>
            <a:r>
              <a:rPr lang="en-US" sz="2000" i="1" dirty="0">
                <a:latin typeface="Symbol" panose="05050102010706020507" pitchFamily="18" charset="2"/>
              </a:rPr>
              <a:t> </a:t>
            </a:r>
            <a:r>
              <a:rPr lang="en-US" sz="2000" dirty="0"/>
              <a:t>= m</a:t>
            </a:r>
            <a:r>
              <a:rPr lang="en-US" sz="2000" dirty="0">
                <a:latin typeface="Symbol" panose="05050102010706020507" pitchFamily="18" charset="2"/>
              </a:rPr>
              <a:t>l</a:t>
            </a:r>
            <a:r>
              <a:rPr lang="en-US" sz="2000" dirty="0"/>
              <a: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78776" y="0"/>
            <a:ext cx="7886700" cy="994172"/>
          </a:xfrm>
        </p:spPr>
        <p:txBody>
          <a:bodyPr/>
          <a:lstStyle/>
          <a:p>
            <a:pPr algn="ctr"/>
            <a:r>
              <a:rPr lang="en-US" altLang="zh-TW" dirty="0"/>
              <a:t>Diffraction of circular aperture</a:t>
            </a:r>
            <a:endParaRPr lang="zh-TW" altLang="en-US" dirty="0"/>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9095" y="2339452"/>
            <a:ext cx="3271425" cy="3271425"/>
          </a:xfrm>
        </p:spPr>
      </p:pic>
      <p:sp>
        <p:nvSpPr>
          <p:cNvPr id="6" name="文字方塊 5"/>
          <p:cNvSpPr txBox="1"/>
          <p:nvPr/>
        </p:nvSpPr>
        <p:spPr>
          <a:xfrm>
            <a:off x="4823482" y="3054323"/>
            <a:ext cx="3990109" cy="1569660"/>
          </a:xfrm>
          <a:prstGeom prst="rect">
            <a:avLst/>
          </a:prstGeom>
          <a:noFill/>
        </p:spPr>
        <p:txBody>
          <a:bodyPr wrap="square" rtlCol="0">
            <a:spAutoFit/>
          </a:bodyPr>
          <a:lstStyle/>
          <a:p>
            <a:r>
              <a:rPr lang="en-US" altLang="zh-TW" sz="3200" dirty="0"/>
              <a:t>Airy pattern</a:t>
            </a:r>
          </a:p>
          <a:p>
            <a:r>
              <a:rPr lang="en-US" altLang="zh-TW" sz="3200" dirty="0"/>
              <a:t>Airy disk</a:t>
            </a:r>
          </a:p>
          <a:p>
            <a:r>
              <a:rPr lang="en-US" altLang="zh-TW" sz="3200" dirty="0"/>
              <a:t>First dark ring 1.22</a:t>
            </a:r>
            <a:r>
              <a:rPr lang="en-US" altLang="zh-TW" sz="3200" dirty="0">
                <a:latin typeface="Symbol" panose="05050102010706020507" pitchFamily="18" charset="2"/>
              </a:rPr>
              <a:t>l</a:t>
            </a:r>
            <a:r>
              <a:rPr lang="en-US" altLang="zh-TW" sz="3200" dirty="0"/>
              <a:t>/D</a:t>
            </a:r>
            <a:endParaRPr lang="zh-TW" altLang="en-US" sz="3200" dirty="0"/>
          </a:p>
        </p:txBody>
      </p:sp>
    </p:spTree>
    <p:extLst>
      <p:ext uri="{BB962C8B-B14F-4D97-AF65-F5344CB8AC3E}">
        <p14:creationId xmlns:p14="http://schemas.microsoft.com/office/powerpoint/2010/main" val="19251451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06425" y="0"/>
            <a:ext cx="7886700" cy="994172"/>
          </a:xfrm>
        </p:spPr>
        <p:txBody>
          <a:bodyPr/>
          <a:lstStyle/>
          <a:p>
            <a:pPr algn="ctr"/>
            <a:r>
              <a:rPr lang="zh-TW" altLang="en-US" dirty="0"/>
              <a:t>日、月華 </a:t>
            </a:r>
            <a:r>
              <a:rPr lang="en-US" altLang="zh-TW" dirty="0"/>
              <a:t>corona</a:t>
            </a:r>
            <a:endParaRPr lang="zh-TW" altLang="en-US" dirty="0"/>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9400" y="1566069"/>
            <a:ext cx="6000750" cy="4076700"/>
          </a:xfrm>
        </p:spPr>
      </p:pic>
    </p:spTree>
    <p:extLst>
      <p:ext uri="{BB962C8B-B14F-4D97-AF65-F5344CB8AC3E}">
        <p14:creationId xmlns:p14="http://schemas.microsoft.com/office/powerpoint/2010/main" val="8347496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08569" y="136947"/>
            <a:ext cx="8730715" cy="1454542"/>
          </a:xfrm>
        </p:spPr>
        <p:txBody>
          <a:bodyPr>
            <a:noAutofit/>
          </a:bodyPr>
          <a:lstStyle/>
          <a:p>
            <a:pPr algn="l" defTabSz="914400" rtl="0" eaLnBrk="1" latinLnBrk="0" hangingPunct="0">
              <a:lnSpc>
                <a:spcPct val="110000"/>
              </a:lnSpc>
              <a:spcBef>
                <a:spcPct val="0"/>
              </a:spcBef>
              <a:buNone/>
            </a:pPr>
            <a:r>
              <a:rPr lang="en-US" sz="4000" b="1" kern="1200" dirty="0">
                <a:cs typeface="+mn-cs"/>
              </a:rPr>
              <a:t>[</a:t>
            </a:r>
            <a:r>
              <a:rPr lang="zh-TW" altLang="en-US" sz="4000" b="1" kern="1200" dirty="0">
                <a:cs typeface="+mn-cs"/>
              </a:rPr>
              <a:t>延伸實驗</a:t>
            </a:r>
            <a:r>
              <a:rPr lang="en-US" sz="4000" b="1" kern="1200" dirty="0">
                <a:cs typeface="+mn-cs"/>
              </a:rPr>
              <a:t>]</a:t>
            </a:r>
            <a:r>
              <a:rPr lang="zh-TW" altLang="en-US" sz="4000" b="1" kern="1200" dirty="0">
                <a:cs typeface="+mn-cs"/>
              </a:rPr>
              <a:t>手機或數位相機</a:t>
            </a:r>
            <a:r>
              <a:rPr lang="en-US" altLang="zh-TW" sz="4000" b="1" kern="1200" dirty="0" err="1">
                <a:cs typeface="+mn-cs"/>
              </a:rPr>
              <a:t>擷取繞射</a:t>
            </a:r>
            <a:br>
              <a:rPr lang="en-US" altLang="zh-TW" sz="4000" b="1" kern="1200" dirty="0">
                <a:cs typeface="+mn-cs"/>
              </a:rPr>
            </a:br>
            <a:r>
              <a:rPr lang="en-US" altLang="zh-TW" sz="4000" b="1" kern="1200" dirty="0" err="1">
                <a:solidFill>
                  <a:srgbClr val="9966FF"/>
                </a:solidFill>
                <a:cs typeface="+mn-cs"/>
              </a:rPr>
              <a:t>及干涉</a:t>
            </a:r>
            <a:r>
              <a:rPr lang="zh-TW" altLang="en-US" sz="4000" b="1" kern="1200" dirty="0">
                <a:solidFill>
                  <a:srgbClr val="9966FF"/>
                </a:solidFill>
                <a:cs typeface="+mn-cs"/>
              </a:rPr>
              <a:t>圖形</a:t>
            </a:r>
          </a:p>
        </p:txBody>
      </p:sp>
      <p:sp>
        <p:nvSpPr>
          <p:cNvPr id="3" name="內容版面配置區 2"/>
          <p:cNvSpPr>
            <a:spLocks noGrp="1"/>
          </p:cNvSpPr>
          <p:nvPr>
            <p:ph idx="1"/>
          </p:nvPr>
        </p:nvSpPr>
        <p:spPr>
          <a:xfrm>
            <a:off x="171168" y="1633161"/>
            <a:ext cx="8729663" cy="957456"/>
          </a:xfrm>
        </p:spPr>
        <p:txBody>
          <a:bodyPr>
            <a:noAutofit/>
          </a:bodyPr>
          <a:lstStyle/>
          <a:p>
            <a:r>
              <a:rPr lang="sv-SE" altLang="zh-TW" dirty="0"/>
              <a:t>M. Rossi, L. M. Gratton, and S. Oss, ”</a:t>
            </a:r>
            <a:r>
              <a:rPr lang="en-US" altLang="zh-TW" b="1" dirty="0"/>
              <a:t>Bringing the Digital Camera to the Physics Lab”, </a:t>
            </a:r>
            <a:r>
              <a:rPr lang="en-US" altLang="zh-TW" dirty="0"/>
              <a:t>The Physics Teacher </a:t>
            </a:r>
            <a:r>
              <a:rPr lang="en-US" altLang="zh-TW" b="1" dirty="0"/>
              <a:t>51</a:t>
            </a:r>
            <a:r>
              <a:rPr lang="en-US" altLang="zh-TW" dirty="0"/>
              <a:t>, 141 (2013).</a:t>
            </a:r>
            <a:endParaRPr lang="zh-TW" altLang="en-US" sz="2400" dirty="0"/>
          </a:p>
        </p:txBody>
      </p:sp>
      <p:pic>
        <p:nvPicPr>
          <p:cNvPr id="5" name="圖片 4"/>
          <p:cNvPicPr>
            <a:picLocks noChangeAspect="1"/>
          </p:cNvPicPr>
          <p:nvPr/>
        </p:nvPicPr>
        <p:blipFill>
          <a:blip r:embed="rId3">
            <a:lum bright="-20000" contrast="40000"/>
          </a:blip>
          <a:stretch>
            <a:fillRect/>
          </a:stretch>
        </p:blipFill>
        <p:spPr>
          <a:xfrm>
            <a:off x="-36000" y="3044987"/>
            <a:ext cx="4608000" cy="3238435"/>
          </a:xfrm>
          <a:prstGeom prst="rect">
            <a:avLst/>
          </a:prstGeom>
        </p:spPr>
      </p:pic>
      <p:pic>
        <p:nvPicPr>
          <p:cNvPr id="6" name="圖片 5">
            <a:extLst>
              <a:ext uri="{FF2B5EF4-FFF2-40B4-BE49-F238E27FC236}">
                <a16:creationId xmlns:a16="http://schemas.microsoft.com/office/drawing/2014/main" id="{EED6A094-D605-469D-89DC-7B5394800730}"/>
              </a:ext>
            </a:extLst>
          </p:cNvPr>
          <p:cNvPicPr>
            <a:picLocks noChangeAspect="1"/>
          </p:cNvPicPr>
          <p:nvPr/>
        </p:nvPicPr>
        <p:blipFill>
          <a:blip r:embed="rId4">
            <a:lum bright="-20000" contrast="40000"/>
          </a:blip>
          <a:stretch>
            <a:fillRect/>
          </a:stretch>
        </p:blipFill>
        <p:spPr>
          <a:xfrm>
            <a:off x="4536000" y="3044988"/>
            <a:ext cx="4608000" cy="3320760"/>
          </a:xfrm>
          <a:prstGeom prst="rect">
            <a:avLst/>
          </a:prstGeom>
        </p:spPr>
      </p:pic>
    </p:spTree>
    <p:extLst>
      <p:ext uri="{BB962C8B-B14F-4D97-AF65-F5344CB8AC3E}">
        <p14:creationId xmlns:p14="http://schemas.microsoft.com/office/powerpoint/2010/main" val="722767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1450" y="148262"/>
            <a:ext cx="8729663" cy="994172"/>
          </a:xfrm>
        </p:spPr>
        <p:txBody>
          <a:bodyPr>
            <a:normAutofit fontScale="90000"/>
          </a:bodyPr>
          <a:lstStyle/>
          <a:p>
            <a:pPr rtl="0" eaLnBrk="1" latinLnBrk="0" hangingPunct="1"/>
            <a:r>
              <a:rPr lang="zh-TW" altLang="en-US" sz="4400" kern="1200" dirty="0">
                <a:effectLst/>
              </a:rPr>
              <a:t>手機或數位相機</a:t>
            </a:r>
            <a:r>
              <a:rPr lang="en-US" sz="4400" kern="1200" dirty="0" err="1">
                <a:effectLst/>
              </a:rPr>
              <a:t>擷取繞射及干涉</a:t>
            </a:r>
            <a:r>
              <a:rPr lang="zh-TW" altLang="en-US" sz="4400" kern="1200" dirty="0">
                <a:effectLst/>
              </a:rPr>
              <a:t>圖形</a:t>
            </a:r>
            <a:endParaRPr lang="en-US" dirty="0">
              <a:effectLst/>
            </a:endParaRPr>
          </a:p>
        </p:txBody>
      </p:sp>
      <p:sp>
        <p:nvSpPr>
          <p:cNvPr id="3" name="內容版面配置區 2"/>
          <p:cNvSpPr>
            <a:spLocks noGrp="1"/>
          </p:cNvSpPr>
          <p:nvPr>
            <p:ph idx="1"/>
          </p:nvPr>
        </p:nvSpPr>
        <p:spPr>
          <a:xfrm>
            <a:off x="0" y="1299751"/>
            <a:ext cx="8729663" cy="957456"/>
          </a:xfrm>
        </p:spPr>
        <p:txBody>
          <a:bodyPr>
            <a:noAutofit/>
          </a:bodyPr>
          <a:lstStyle/>
          <a:p>
            <a:r>
              <a:rPr lang="sv-SE" altLang="zh-TW" dirty="0"/>
              <a:t>M. Rossi, L. M. Gratton, and S. Oss, ”</a:t>
            </a:r>
            <a:r>
              <a:rPr lang="en-US" altLang="zh-TW" b="1" dirty="0"/>
              <a:t>Bringing the Digital Camera to the Physics Lab”, </a:t>
            </a:r>
            <a:r>
              <a:rPr lang="en-US" altLang="zh-TW" dirty="0"/>
              <a:t>The Physics Teacher </a:t>
            </a:r>
            <a:r>
              <a:rPr lang="en-US" altLang="zh-TW" b="1" dirty="0"/>
              <a:t>51</a:t>
            </a:r>
            <a:r>
              <a:rPr lang="en-US" altLang="zh-TW" dirty="0"/>
              <a:t>, 141 (2013).</a:t>
            </a:r>
            <a:endParaRPr lang="zh-TW" altLang="en-US" sz="2400" dirty="0"/>
          </a:p>
        </p:txBody>
      </p:sp>
      <p:pic>
        <p:nvPicPr>
          <p:cNvPr id="5" name="圖片 4"/>
          <p:cNvPicPr>
            <a:picLocks noChangeAspect="1"/>
          </p:cNvPicPr>
          <p:nvPr/>
        </p:nvPicPr>
        <p:blipFill>
          <a:blip r:embed="rId2">
            <a:lum bright="-20000" contrast="40000"/>
          </a:blip>
          <a:stretch>
            <a:fillRect/>
          </a:stretch>
        </p:blipFill>
        <p:spPr>
          <a:xfrm>
            <a:off x="0" y="2762275"/>
            <a:ext cx="4608000" cy="3298727"/>
          </a:xfrm>
          <a:prstGeom prst="rect">
            <a:avLst/>
          </a:prstGeom>
        </p:spPr>
      </p:pic>
      <p:pic>
        <p:nvPicPr>
          <p:cNvPr id="6" name="圖片 5">
            <a:extLst>
              <a:ext uri="{FF2B5EF4-FFF2-40B4-BE49-F238E27FC236}">
                <a16:creationId xmlns:a16="http://schemas.microsoft.com/office/drawing/2014/main" id="{0E8ACF66-ED70-4A7B-879A-12C351A51758}"/>
              </a:ext>
            </a:extLst>
          </p:cNvPr>
          <p:cNvPicPr>
            <a:picLocks noChangeAspect="1"/>
          </p:cNvPicPr>
          <p:nvPr/>
        </p:nvPicPr>
        <p:blipFill>
          <a:blip r:embed="rId3">
            <a:lum bright="-20000" contrast="40000"/>
          </a:blip>
          <a:stretch>
            <a:fillRect/>
          </a:stretch>
        </p:blipFill>
        <p:spPr>
          <a:xfrm>
            <a:off x="4580704" y="2759960"/>
            <a:ext cx="4608000" cy="3301042"/>
          </a:xfrm>
          <a:prstGeom prst="rect">
            <a:avLst/>
          </a:prstGeom>
        </p:spPr>
      </p:pic>
    </p:spTree>
    <p:extLst>
      <p:ext uri="{BB962C8B-B14F-4D97-AF65-F5344CB8AC3E}">
        <p14:creationId xmlns:p14="http://schemas.microsoft.com/office/powerpoint/2010/main" val="30235382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67553" y="211332"/>
            <a:ext cx="4420227" cy="617901"/>
          </a:xfrm>
        </p:spPr>
        <p:txBody>
          <a:bodyPr>
            <a:normAutofit/>
          </a:bodyPr>
          <a:lstStyle/>
          <a:p>
            <a:pPr algn="ctr"/>
            <a:r>
              <a:rPr lang="zh-TW" altLang="en-US" dirty="0"/>
              <a:t>如何拍</a:t>
            </a:r>
            <a:r>
              <a:rPr lang="en-US" altLang="zh-TW" dirty="0"/>
              <a:t>RAW</a:t>
            </a:r>
            <a:r>
              <a:rPr lang="zh-TW" altLang="en-US" dirty="0"/>
              <a:t>檔案照片</a:t>
            </a:r>
          </a:p>
        </p:txBody>
      </p:sp>
      <p:sp>
        <p:nvSpPr>
          <p:cNvPr id="3" name="內容版面配置區 2"/>
          <p:cNvSpPr>
            <a:spLocks noGrp="1"/>
          </p:cNvSpPr>
          <p:nvPr>
            <p:ph idx="1"/>
          </p:nvPr>
        </p:nvSpPr>
        <p:spPr>
          <a:xfrm>
            <a:off x="367553" y="1545165"/>
            <a:ext cx="8408894" cy="3767670"/>
          </a:xfrm>
        </p:spPr>
        <p:txBody>
          <a:bodyPr>
            <a:normAutofit/>
          </a:bodyPr>
          <a:lstStyle/>
          <a:p>
            <a:pPr>
              <a:lnSpc>
                <a:spcPct val="110000"/>
              </a:lnSpc>
              <a:spcBef>
                <a:spcPts val="0"/>
              </a:spcBef>
              <a:spcAft>
                <a:spcPts val="0"/>
              </a:spcAft>
            </a:pPr>
            <a:r>
              <a:rPr lang="en-US" altLang="zh-TW" sz="3000" dirty="0"/>
              <a:t>5 Android camera apps that can shoot raw photos (</a:t>
            </a:r>
            <a:r>
              <a:rPr lang="en-US" altLang="zh-TW" sz="3000" u="sng" dirty="0">
                <a:hlinkClick r:id="rId2"/>
              </a:rPr>
              <a:t>http://www.phonearena.com/news/5-Android-camera-apps-that-can-shoot-raw-photos_id75010</a:t>
            </a:r>
            <a:r>
              <a:rPr lang="en-US" altLang="zh-TW" sz="3000" dirty="0"/>
              <a:t>).</a:t>
            </a:r>
            <a:endParaRPr lang="zh-TW" altLang="zh-TW" sz="3000" dirty="0"/>
          </a:p>
          <a:p>
            <a:pPr>
              <a:lnSpc>
                <a:spcPct val="110000"/>
              </a:lnSpc>
              <a:spcBef>
                <a:spcPts val="0"/>
              </a:spcBef>
              <a:spcAft>
                <a:spcPts val="0"/>
              </a:spcAft>
            </a:pPr>
            <a:r>
              <a:rPr lang="zh-TW" altLang="en-US" sz="3000" dirty="0"/>
              <a:t>搜尋</a:t>
            </a:r>
            <a:r>
              <a:rPr lang="en-US" altLang="zh-TW" sz="3000" dirty="0"/>
              <a:t>RAW photo with iPhone</a:t>
            </a:r>
            <a:r>
              <a:rPr lang="zh-TW" altLang="en-US" sz="3000" dirty="0"/>
              <a:t>可以找到適合的</a:t>
            </a:r>
            <a:r>
              <a:rPr lang="en-US" altLang="zh-TW" sz="3000" dirty="0"/>
              <a:t>apps</a:t>
            </a:r>
            <a:endParaRPr lang="zh-TW" altLang="en-US" sz="3000" dirty="0"/>
          </a:p>
        </p:txBody>
      </p:sp>
    </p:spTree>
    <p:extLst>
      <p:ext uri="{BB962C8B-B14F-4D97-AF65-F5344CB8AC3E}">
        <p14:creationId xmlns:p14="http://schemas.microsoft.com/office/powerpoint/2010/main" val="21209829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idx="1"/>
          </p:nvPr>
        </p:nvSpPr>
        <p:spPr bwMode="auto">
          <a:xfrm>
            <a:off x="151773" y="918316"/>
            <a:ext cx="6336863" cy="2714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57132" numCol="1" rtlCol="0"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indent="0">
              <a:lnSpc>
                <a:spcPct val="150000"/>
              </a:lnSpc>
              <a:buNone/>
            </a:pPr>
            <a:r>
              <a:rPr lang="en-US" altLang="zh-TW" sz="4000" dirty="0">
                <a:hlinkClick r:id="rId2">
                  <a:extLst>
                    <a:ext uri="{A12FA001-AC4F-418D-AE19-62706E023703}">
                      <ahyp:hlinkClr xmlns:ahyp="http://schemas.microsoft.com/office/drawing/2018/hyperlinkcolor" val="tx"/>
                    </a:ext>
                  </a:extLst>
                </a:hlinkClick>
              </a:rPr>
              <a:t>http://www.atoptics.co.uk/</a:t>
            </a:r>
            <a:endParaRPr lang="en-US" altLang="zh-TW" sz="4000" dirty="0"/>
          </a:p>
          <a:p>
            <a:pPr marL="0" indent="0">
              <a:lnSpc>
                <a:spcPct val="150000"/>
              </a:lnSpc>
              <a:buNone/>
            </a:pPr>
            <a:endParaRPr lang="en-US" altLang="zh-TW" sz="4000" dirty="0"/>
          </a:p>
          <a:p>
            <a:pPr marL="0" indent="0">
              <a:lnSpc>
                <a:spcPct val="150000"/>
              </a:lnSpc>
              <a:buNone/>
            </a:pPr>
            <a:r>
              <a:rPr lang="zh-TW" altLang="en-US" sz="4000" b="1" dirty="0">
                <a:solidFill>
                  <a:srgbClr val="0070C0"/>
                </a:solidFill>
              </a:rPr>
              <a:t>看雲趣 </a:t>
            </a:r>
            <a:r>
              <a:rPr lang="zh-TW" altLang="en-US" sz="4000" dirty="0">
                <a:solidFill>
                  <a:schemeClr val="bg1"/>
                </a:solidFill>
              </a:rPr>
              <a:t>（遠流）</a:t>
            </a:r>
            <a:endParaRPr lang="zh-TW" altLang="zh-TW" sz="4000" dirty="0">
              <a:solidFill>
                <a:schemeClr val="bg1"/>
              </a:solidFill>
            </a:endParaRPr>
          </a:p>
        </p:txBody>
      </p:sp>
      <p:pic>
        <p:nvPicPr>
          <p:cNvPr id="5" name="圖片 4"/>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4253204" y="1878197"/>
            <a:ext cx="3443288" cy="4683566"/>
          </a:xfrm>
          <a:prstGeom prst="rect">
            <a:avLst/>
          </a:prstGeom>
        </p:spPr>
      </p:pic>
      <p:sp>
        <p:nvSpPr>
          <p:cNvPr id="2" name="標題 1">
            <a:extLst>
              <a:ext uri="{FF2B5EF4-FFF2-40B4-BE49-F238E27FC236}">
                <a16:creationId xmlns:a16="http://schemas.microsoft.com/office/drawing/2014/main" id="{20130D72-18C1-4345-8F7D-3964815C8B11}"/>
              </a:ext>
            </a:extLst>
          </p:cNvPr>
          <p:cNvSpPr>
            <a:spLocks noGrp="1"/>
          </p:cNvSpPr>
          <p:nvPr>
            <p:ph type="title"/>
          </p:nvPr>
        </p:nvSpPr>
        <p:spPr>
          <a:xfrm>
            <a:off x="629445" y="156741"/>
            <a:ext cx="3067228" cy="617901"/>
          </a:xfrm>
        </p:spPr>
        <p:txBody>
          <a:bodyPr/>
          <a:lstStyle/>
          <a:p>
            <a:r>
              <a:rPr lang="zh-TW" altLang="en-US" sz="4000" dirty="0">
                <a:solidFill>
                  <a:schemeClr val="bg1"/>
                </a:solidFill>
              </a:rPr>
              <a:t>大氣光學</a:t>
            </a:r>
            <a:endParaRPr lang="zh-TW" altLang="en-US" dirty="0"/>
          </a:p>
        </p:txBody>
      </p:sp>
    </p:spTree>
    <p:extLst>
      <p:ext uri="{BB962C8B-B14F-4D97-AF65-F5344CB8AC3E}">
        <p14:creationId xmlns:p14="http://schemas.microsoft.com/office/powerpoint/2010/main" val="2923111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665820" y="996388"/>
            <a:ext cx="7812360" cy="47021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60363" marR="0" lvl="0" indent="-360363" algn="l" defTabSz="914400" rtl="0" eaLnBrk="1" fontAlgn="base" latinLnBrk="0" hangingPunct="1">
              <a:lnSpc>
                <a:spcPct val="120000"/>
              </a:lnSpc>
              <a:spcBef>
                <a:spcPct val="0"/>
              </a:spcBef>
              <a:spcAft>
                <a:spcPct val="0"/>
              </a:spcAft>
              <a:buClrTx/>
              <a:buSzTx/>
              <a:buFontTx/>
              <a:buNone/>
              <a:tabLst/>
            </a:pPr>
            <a:r>
              <a:rPr kumimoji="1" lang="en-US" altLang="zh-TW" sz="2800" b="1" i="0" u="none" strike="noStrike" cap="none" normalizeH="0" baseline="0" dirty="0">
                <a:ln>
                  <a:noFill/>
                </a:ln>
                <a:effectLst/>
                <a:latin typeface="標楷體" pitchFamily="65" charset="-120"/>
                <a:ea typeface="標楷體" pitchFamily="65" charset="-120"/>
                <a:cs typeface="Times New Roman" pitchFamily="18" charset="0"/>
              </a:rPr>
              <a:t>[</a:t>
            </a:r>
            <a:r>
              <a:rPr kumimoji="1" lang="zh-TW" altLang="en-US" sz="2800" b="1" i="0" u="none" strike="noStrike" cap="none" normalizeH="0" baseline="0" dirty="0">
                <a:ln>
                  <a:noFill/>
                </a:ln>
                <a:effectLst/>
                <a:latin typeface="標楷體" pitchFamily="65" charset="-120"/>
                <a:ea typeface="標楷體" pitchFamily="65" charset="-120"/>
                <a:cs typeface="Times New Roman" pitchFamily="18" charset="0"/>
              </a:rPr>
              <a:t>雷射安全規則</a:t>
            </a:r>
            <a:r>
              <a:rPr kumimoji="1" lang="en-US" altLang="zh-TW" sz="2800" b="1" i="0" u="none" strike="noStrike" cap="none" normalizeH="0" baseline="0" dirty="0">
                <a:ln>
                  <a:noFill/>
                </a:ln>
                <a:effectLst/>
                <a:latin typeface="標楷體" pitchFamily="65" charset="-120"/>
                <a:ea typeface="標楷體" pitchFamily="65" charset="-120"/>
                <a:cs typeface="Times New Roman" pitchFamily="18" charset="0"/>
              </a:rPr>
              <a:t>]</a:t>
            </a:r>
            <a:endParaRPr kumimoji="1" lang="en-US" altLang="zh-TW" sz="2800" b="0" i="0" u="none" strike="noStrike" cap="none" normalizeH="0" baseline="0" dirty="0">
              <a:ln>
                <a:noFill/>
              </a:ln>
              <a:effectLst/>
              <a:latin typeface="Times New Roman" pitchFamily="18" charset="0"/>
              <a:ea typeface="新細明體" pitchFamily="18" charset="-120"/>
              <a:cs typeface="Times New Roman" pitchFamily="18" charset="0"/>
            </a:endParaRPr>
          </a:p>
          <a:p>
            <a:pPr marL="360363" marR="0" lvl="0" indent="-360363" algn="l" defTabSz="914400" rtl="0" eaLnBrk="0" fontAlgn="base" latinLnBrk="0" hangingPunct="0">
              <a:lnSpc>
                <a:spcPct val="120000"/>
              </a:lnSpc>
              <a:spcBef>
                <a:spcPct val="0"/>
              </a:spcBef>
              <a:spcAft>
                <a:spcPct val="0"/>
              </a:spcAft>
              <a:buClrTx/>
              <a:buSzTx/>
              <a:buFontTx/>
              <a:buChar char="•"/>
              <a:tabLst/>
            </a:pPr>
            <a:r>
              <a:rPr kumimoji="1" lang="zh-TW" altLang="en-US" sz="2800" b="0" i="0" u="none" strike="noStrike" cap="none" normalizeH="0" baseline="0" dirty="0">
                <a:ln>
                  <a:noFill/>
                </a:ln>
                <a:effectLst/>
                <a:latin typeface="標楷體" pitchFamily="65" charset="-120"/>
                <a:ea typeface="標楷體" pitchFamily="65" charset="-120"/>
                <a:cs typeface="Times New Roman" pitchFamily="18" charset="0"/>
              </a:rPr>
              <a:t>雷射光會對視網膜造成永久傷害，切記千萬</a:t>
            </a:r>
            <a:r>
              <a:rPr kumimoji="1" lang="zh-TW" altLang="en-US" sz="2800" b="1" i="0" u="none" strike="noStrike" cap="none" normalizeH="0" baseline="0" dirty="0">
                <a:ln>
                  <a:noFill/>
                </a:ln>
                <a:solidFill>
                  <a:srgbClr val="FF0000"/>
                </a:solidFill>
                <a:effectLst/>
                <a:latin typeface="標楷體" pitchFamily="65" charset="-120"/>
                <a:ea typeface="標楷體" pitchFamily="65" charset="-120"/>
                <a:cs typeface="Times New Roman" pitchFamily="18" charset="0"/>
              </a:rPr>
              <a:t>不可將雷射光射入自己或他人的眼睛</a:t>
            </a:r>
            <a:r>
              <a:rPr kumimoji="1" lang="zh-TW" altLang="en-US" sz="2800" b="0" i="0" u="none" strike="noStrike" cap="none" normalizeH="0" baseline="0" dirty="0">
                <a:ln>
                  <a:noFill/>
                </a:ln>
                <a:effectLst/>
                <a:latin typeface="標楷體" pitchFamily="65" charset="-120"/>
                <a:ea typeface="標楷體" pitchFamily="65" charset="-120"/>
                <a:cs typeface="Times New Roman" pitchFamily="18" charset="0"/>
              </a:rPr>
              <a:t>。</a:t>
            </a:r>
            <a:endParaRPr kumimoji="1" lang="zh-TW" altLang="en-US" sz="2800" b="0" i="0" u="none" strike="noStrike" cap="none" normalizeH="0" baseline="0" dirty="0">
              <a:ln>
                <a:noFill/>
              </a:ln>
              <a:effectLst/>
              <a:latin typeface="Times New Roman" pitchFamily="18" charset="0"/>
              <a:ea typeface="新細明體" pitchFamily="18" charset="-120"/>
              <a:cs typeface="Times New Roman" pitchFamily="18" charset="0"/>
            </a:endParaRPr>
          </a:p>
          <a:p>
            <a:pPr marL="360363" marR="0" lvl="0" indent="-360363" algn="l" defTabSz="914400" rtl="0" eaLnBrk="0" fontAlgn="base" latinLnBrk="0" hangingPunct="0">
              <a:lnSpc>
                <a:spcPct val="120000"/>
              </a:lnSpc>
              <a:spcBef>
                <a:spcPct val="0"/>
              </a:spcBef>
              <a:spcAft>
                <a:spcPct val="0"/>
              </a:spcAft>
              <a:buClrTx/>
              <a:buSzTx/>
              <a:buFontTx/>
              <a:buChar char="•"/>
              <a:tabLst/>
            </a:pPr>
            <a:r>
              <a:rPr kumimoji="1" lang="zh-TW" altLang="en-US" sz="2800" b="0" i="0" u="none" strike="noStrike" cap="none" normalizeH="0" baseline="0" dirty="0">
                <a:ln>
                  <a:noFill/>
                </a:ln>
                <a:effectLst/>
                <a:latin typeface="標楷體" pitchFamily="65" charset="-120"/>
                <a:ea typeface="標楷體" pitchFamily="65" charset="-120"/>
                <a:cs typeface="Times New Roman" pitchFamily="18" charset="0"/>
              </a:rPr>
              <a:t>從光滑器物表面反射的雷射光也可能傷害到眼睛操作中應隨時留意，不可使雷射光反射到自己或他人的頭部。</a:t>
            </a:r>
            <a:endParaRPr kumimoji="1" lang="zh-TW" altLang="en-US" sz="2800" b="0" i="0" u="none" strike="noStrike" cap="none" normalizeH="0" baseline="0" dirty="0">
              <a:ln>
                <a:noFill/>
              </a:ln>
              <a:effectLst/>
              <a:latin typeface="Times New Roman" pitchFamily="18" charset="0"/>
              <a:ea typeface="新細明體" pitchFamily="18" charset="-120"/>
              <a:cs typeface="Times New Roman" pitchFamily="18" charset="0"/>
            </a:endParaRPr>
          </a:p>
          <a:p>
            <a:pPr marL="360363" marR="0" lvl="0" indent="-360363" algn="l" defTabSz="914400" rtl="0" eaLnBrk="0" fontAlgn="base" latinLnBrk="0" hangingPunct="0">
              <a:lnSpc>
                <a:spcPct val="120000"/>
              </a:lnSpc>
              <a:spcBef>
                <a:spcPct val="0"/>
              </a:spcBef>
              <a:spcAft>
                <a:spcPct val="0"/>
              </a:spcAft>
              <a:buClrTx/>
              <a:buSzTx/>
              <a:buFontTx/>
              <a:buChar char="•"/>
              <a:tabLst/>
            </a:pPr>
            <a:r>
              <a:rPr kumimoji="1" lang="zh-TW" altLang="en-US" sz="2800" b="0" i="0" u="none" strike="noStrike" cap="none" normalizeH="0" baseline="0" dirty="0">
                <a:ln>
                  <a:noFill/>
                </a:ln>
                <a:effectLst/>
                <a:latin typeface="標楷體" pitchFamily="65" charset="-120"/>
                <a:ea typeface="標楷體" pitchFamily="65" charset="-120"/>
                <a:cs typeface="Times New Roman" pitchFamily="18" charset="0"/>
              </a:rPr>
              <a:t>高功率的雷射光，縱使經過普通器物散射之後，也可能對人體造成傷害。無論是操作人員或參觀者都要嚴格遵守有關的安全規定。</a:t>
            </a:r>
            <a:endParaRPr kumimoji="1" lang="zh-TW" altLang="en-US" sz="2800" b="0" i="0" u="none" strike="noStrike" cap="none" normalizeH="0" baseline="0" dirty="0">
              <a:ln>
                <a:noFill/>
              </a:ln>
              <a:effectLst/>
              <a:latin typeface="Times New Roman" pitchFamily="18" charset="0"/>
              <a:ea typeface="新細明體" pitchFamily="18" charset="-120"/>
              <a:cs typeface="Times New Roman" pitchFamily="18" charset="0"/>
            </a:endParaRPr>
          </a:p>
        </p:txBody>
      </p:sp>
      <p:sp>
        <p:nvSpPr>
          <p:cNvPr id="3" name="標題 2"/>
          <p:cNvSpPr>
            <a:spLocks noGrp="1"/>
          </p:cNvSpPr>
          <p:nvPr>
            <p:ph type="title" idx="4294967295"/>
          </p:nvPr>
        </p:nvSpPr>
        <p:spPr>
          <a:xfrm>
            <a:off x="0" y="222250"/>
            <a:ext cx="7467600" cy="720725"/>
          </a:xfrm>
        </p:spPr>
        <p:txBody>
          <a:bodyPr>
            <a:noAutofit/>
          </a:bodyPr>
          <a:lstStyle/>
          <a:p>
            <a:pPr algn="l"/>
            <a:r>
              <a:rPr kumimoji="1" lang="en-US" altLang="zh-TW" sz="4400" b="1" i="0" kern="1200" baseline="0" dirty="0">
                <a:solidFill>
                  <a:srgbClr val="FF0000"/>
                </a:solidFill>
                <a:latin typeface="標楷體"/>
                <a:ea typeface="標楷體"/>
                <a:cs typeface="Times New Roman"/>
              </a:rPr>
              <a:t>[</a:t>
            </a:r>
            <a:r>
              <a:rPr kumimoji="1" lang="zh-TW" altLang="zh-TW" sz="4400" b="1" i="0" kern="1200" baseline="0" dirty="0">
                <a:solidFill>
                  <a:srgbClr val="FF0000"/>
                </a:solidFill>
                <a:latin typeface="標楷體"/>
                <a:ea typeface="標楷體"/>
                <a:cs typeface="Times New Roman"/>
              </a:rPr>
              <a:t>雷射安全規則</a:t>
            </a:r>
            <a:r>
              <a:rPr kumimoji="1" lang="en-US" altLang="zh-TW" sz="4400" b="1" i="0" kern="1200" baseline="0" dirty="0">
                <a:solidFill>
                  <a:srgbClr val="FF0000"/>
                </a:solidFill>
                <a:latin typeface="標楷體"/>
                <a:ea typeface="標楷體"/>
                <a:cs typeface="Times New Roman"/>
              </a:rPr>
              <a:t>]</a:t>
            </a:r>
            <a:endParaRPr lang="zh-TW" altLang="en-US" sz="4400" dirty="0">
              <a:solidFill>
                <a:srgbClr val="FF0000"/>
              </a:solidFill>
            </a:endParaRPr>
          </a:p>
        </p:txBody>
      </p:sp>
      <p:cxnSp>
        <p:nvCxnSpPr>
          <p:cNvPr id="6" name="直線接點 5"/>
          <p:cNvCxnSpPr/>
          <p:nvPr/>
        </p:nvCxnSpPr>
        <p:spPr>
          <a:xfrm flipV="1">
            <a:off x="1267563" y="6105556"/>
            <a:ext cx="6480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2" name="群組 21"/>
          <p:cNvGrpSpPr/>
          <p:nvPr/>
        </p:nvGrpSpPr>
        <p:grpSpPr>
          <a:xfrm>
            <a:off x="7516437" y="5745556"/>
            <a:ext cx="720000" cy="720000"/>
            <a:chOff x="1397652" y="5246896"/>
            <a:chExt cx="1080002" cy="1084720"/>
          </a:xfrm>
        </p:grpSpPr>
        <p:sp>
          <p:nvSpPr>
            <p:cNvPr id="7" name="橢圓 6"/>
            <p:cNvSpPr/>
            <p:nvPr/>
          </p:nvSpPr>
          <p:spPr>
            <a:xfrm>
              <a:off x="1687298" y="5508155"/>
              <a:ext cx="540000" cy="54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9" name="直線接點 8"/>
            <p:cNvCxnSpPr/>
            <p:nvPr/>
          </p:nvCxnSpPr>
          <p:spPr>
            <a:xfrm>
              <a:off x="1948543" y="5246896"/>
              <a:ext cx="0" cy="10800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a:xfrm rot="1800000">
              <a:off x="1937657" y="5246913"/>
              <a:ext cx="0" cy="1080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rot="3600000">
              <a:off x="1937652" y="5257797"/>
              <a:ext cx="0" cy="1080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a:xfrm rot="7200000">
              <a:off x="1937654" y="5236006"/>
              <a:ext cx="0" cy="1080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線接點 13"/>
            <p:cNvCxnSpPr/>
            <p:nvPr/>
          </p:nvCxnSpPr>
          <p:spPr>
            <a:xfrm rot="9000000">
              <a:off x="1948538" y="5251616"/>
              <a:ext cx="0" cy="1080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線接點 15"/>
            <p:cNvCxnSpPr/>
            <p:nvPr/>
          </p:nvCxnSpPr>
          <p:spPr>
            <a:xfrm rot="900000" flipH="1">
              <a:off x="1949995" y="5335168"/>
              <a:ext cx="0" cy="900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線接點 16"/>
            <p:cNvCxnSpPr/>
            <p:nvPr/>
          </p:nvCxnSpPr>
          <p:spPr>
            <a:xfrm rot="2700000">
              <a:off x="1949991" y="5324278"/>
              <a:ext cx="0" cy="900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線接點 17"/>
            <p:cNvCxnSpPr/>
            <p:nvPr/>
          </p:nvCxnSpPr>
          <p:spPr>
            <a:xfrm rot="4500000">
              <a:off x="1949987" y="5335160"/>
              <a:ext cx="0" cy="900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線接點 18"/>
            <p:cNvCxnSpPr/>
            <p:nvPr/>
          </p:nvCxnSpPr>
          <p:spPr>
            <a:xfrm rot="6300000">
              <a:off x="1960869" y="5335156"/>
              <a:ext cx="0" cy="900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a:xfrm rot="8100000">
              <a:off x="1960865" y="5335152"/>
              <a:ext cx="0" cy="900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直線接點 20"/>
            <p:cNvCxnSpPr/>
            <p:nvPr/>
          </p:nvCxnSpPr>
          <p:spPr>
            <a:xfrm rot="9900000">
              <a:off x="1949975" y="5335148"/>
              <a:ext cx="0" cy="900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7"/>
          <p:cNvSpPr>
            <a:spLocks noGrp="1"/>
          </p:cNvSpPr>
          <p:nvPr>
            <p:ph type="title"/>
          </p:nvPr>
        </p:nvSpPr>
        <p:spPr>
          <a:xfrm>
            <a:off x="493499" y="0"/>
            <a:ext cx="6554867" cy="889000"/>
          </a:xfrm>
        </p:spPr>
        <p:txBody>
          <a:bodyPr>
            <a:normAutofit/>
          </a:bodyPr>
          <a:lstStyle/>
          <a:p>
            <a:pPr defTabSz="914400" rtl="0" eaLnBrk="1" latinLnBrk="0" hangingPunct="1">
              <a:spcBef>
                <a:spcPct val="0"/>
              </a:spcBef>
              <a:buNone/>
            </a:pPr>
            <a:r>
              <a:rPr lang="zh-TW" altLang="en-US" sz="4000" b="1" kern="1200" dirty="0">
                <a:latin typeface="標楷體" panose="03000509000000000000" pitchFamily="65" charset="-120"/>
                <a:ea typeface="標楷體" panose="03000509000000000000" pitchFamily="65" charset="-120"/>
                <a:cs typeface="+mn-cs"/>
              </a:rPr>
              <a:t>實驗器材</a:t>
            </a:r>
            <a:endParaRPr lang="en-US" sz="4000" b="1" kern="1200" dirty="0">
              <a:latin typeface="標楷體" panose="03000509000000000000" pitchFamily="65" charset="-120"/>
              <a:ea typeface="標楷體" panose="03000509000000000000" pitchFamily="65" charset="-120"/>
              <a:cs typeface="+mn-cs"/>
            </a:endParaRPr>
          </a:p>
        </p:txBody>
      </p:sp>
      <p:sp>
        <p:nvSpPr>
          <p:cNvPr id="3" name="內容版面配置區 2"/>
          <p:cNvSpPr>
            <a:spLocks noGrp="1"/>
          </p:cNvSpPr>
          <p:nvPr>
            <p:ph idx="1"/>
          </p:nvPr>
        </p:nvSpPr>
        <p:spPr>
          <a:xfrm>
            <a:off x="358588" y="1080811"/>
            <a:ext cx="7298017" cy="5555121"/>
          </a:xfrm>
        </p:spPr>
        <p:txBody>
          <a:bodyPr>
            <a:noAutofit/>
          </a:bodyPr>
          <a:lstStyle/>
          <a:p>
            <a:pPr>
              <a:lnSpc>
                <a:spcPct val="150000"/>
              </a:lnSpc>
              <a:spcBef>
                <a:spcPts val="0"/>
              </a:spcBef>
              <a:spcAft>
                <a:spcPts val="0"/>
              </a:spcAft>
            </a:pPr>
            <a:r>
              <a:rPr lang="en-US" altLang="zh-TW" dirty="0">
                <a:latin typeface="標楷體" panose="03000509000000000000" pitchFamily="65" charset="-120"/>
                <a:ea typeface="標楷體" panose="03000509000000000000" pitchFamily="65" charset="-120"/>
              </a:rPr>
              <a:t>Laser</a:t>
            </a:r>
            <a:r>
              <a:rPr lang="zh-TW" altLang="en-US" dirty="0">
                <a:latin typeface="標楷體" panose="03000509000000000000" pitchFamily="65" charset="-120"/>
                <a:ea typeface="標楷體" panose="03000509000000000000" pitchFamily="65" charset="-120"/>
              </a:rPr>
              <a:t> 二極體綠光雷射</a:t>
            </a:r>
            <a:endParaRPr lang="en-US" altLang="zh-TW" dirty="0">
              <a:latin typeface="標楷體" panose="03000509000000000000" pitchFamily="65" charset="-120"/>
              <a:ea typeface="標楷體" panose="03000509000000000000" pitchFamily="65" charset="-120"/>
            </a:endParaRPr>
          </a:p>
          <a:p>
            <a:pPr>
              <a:lnSpc>
                <a:spcPct val="150000"/>
              </a:lnSpc>
              <a:spcBef>
                <a:spcPts val="0"/>
              </a:spcBef>
              <a:spcAft>
                <a:spcPts val="0"/>
              </a:spcAft>
            </a:pPr>
            <a:r>
              <a:rPr lang="zh-TW" altLang="en-US" sz="2400" dirty="0">
                <a:solidFill>
                  <a:srgbClr val="212121"/>
                </a:solidFill>
                <a:latin typeface="標楷體" panose="03000509000000000000" pitchFamily="65" charset="-120"/>
                <a:ea typeface="標楷體" panose="03000509000000000000" pitchFamily="65" charset="-120"/>
              </a:rPr>
              <a:t>光學台架</a:t>
            </a:r>
            <a:endParaRPr lang="en-US" altLang="en-US" sz="2400" dirty="0">
              <a:solidFill>
                <a:srgbClr val="212121"/>
              </a:solidFill>
              <a:latin typeface="標楷體" panose="03000509000000000000" pitchFamily="65" charset="-120"/>
              <a:ea typeface="標楷體" panose="03000509000000000000" pitchFamily="65" charset="-120"/>
            </a:endParaRPr>
          </a:p>
          <a:p>
            <a:pPr lvl="0">
              <a:lnSpc>
                <a:spcPct val="150000"/>
              </a:lnSpc>
              <a:spcBef>
                <a:spcPts val="0"/>
              </a:spcBef>
              <a:spcAft>
                <a:spcPts val="0"/>
              </a:spcAft>
            </a:pPr>
            <a:r>
              <a:rPr lang="en-US" altLang="en-US" sz="2400" dirty="0">
                <a:solidFill>
                  <a:srgbClr val="212121"/>
                </a:solidFill>
                <a:latin typeface="標楷體" panose="03000509000000000000" pitchFamily="65" charset="-120"/>
                <a:ea typeface="標楷體" panose="03000509000000000000" pitchFamily="65" charset="-120"/>
              </a:rPr>
              <a:t>Convex lens</a:t>
            </a:r>
            <a:r>
              <a:rPr lang="en-US" altLang="en-US" sz="2400" dirty="0">
                <a:latin typeface="標楷體" panose="03000509000000000000" pitchFamily="65" charset="-120"/>
                <a:ea typeface="標楷體" panose="03000509000000000000" pitchFamily="65" charset="-120"/>
              </a:rPr>
              <a:t> </a:t>
            </a:r>
            <a:r>
              <a:rPr lang="zh-TW" altLang="en-US" sz="2400" dirty="0">
                <a:latin typeface="標楷體" panose="03000509000000000000" pitchFamily="65" charset="-120"/>
                <a:ea typeface="標楷體" panose="03000509000000000000" pitchFamily="65" charset="-120"/>
              </a:rPr>
              <a:t>  凸透鏡 </a:t>
            </a:r>
            <a:r>
              <a:rPr lang="en-US" altLang="zh-TW" sz="2400" dirty="0">
                <a:latin typeface="標楷體" panose="03000509000000000000" pitchFamily="65" charset="-120"/>
                <a:ea typeface="標楷體" panose="03000509000000000000" pitchFamily="65" charset="-120"/>
              </a:rPr>
              <a:t>f ~ 150 mm</a:t>
            </a:r>
          </a:p>
          <a:p>
            <a:pPr lvl="0">
              <a:lnSpc>
                <a:spcPct val="150000"/>
              </a:lnSpc>
              <a:spcBef>
                <a:spcPts val="0"/>
              </a:spcBef>
              <a:spcAft>
                <a:spcPts val="0"/>
              </a:spcAft>
            </a:pPr>
            <a:r>
              <a:rPr lang="en-US" altLang="en-US" sz="2400" dirty="0">
                <a:solidFill>
                  <a:srgbClr val="212121"/>
                </a:solidFill>
                <a:latin typeface="標楷體" panose="03000509000000000000" pitchFamily="65" charset="-120"/>
                <a:ea typeface="標楷體" panose="03000509000000000000" pitchFamily="65" charset="-120"/>
              </a:rPr>
              <a:t>Concave lens</a:t>
            </a:r>
            <a:r>
              <a:rPr lang="en-US" altLang="en-US" sz="2400" dirty="0">
                <a:latin typeface="標楷體" panose="03000509000000000000" pitchFamily="65" charset="-120"/>
                <a:ea typeface="標楷體" panose="03000509000000000000" pitchFamily="65" charset="-120"/>
              </a:rPr>
              <a:t> </a:t>
            </a:r>
            <a:r>
              <a:rPr lang="zh-TW" altLang="en-US" sz="2400" dirty="0">
                <a:latin typeface="標楷體" panose="03000509000000000000" pitchFamily="65" charset="-120"/>
                <a:ea typeface="標楷體" panose="03000509000000000000" pitchFamily="65" charset="-120"/>
              </a:rPr>
              <a:t> 凹透鏡 </a:t>
            </a:r>
            <a:r>
              <a:rPr lang="en-US" altLang="zh-TW" sz="2400" dirty="0">
                <a:latin typeface="標楷體" panose="03000509000000000000" pitchFamily="65" charset="-120"/>
                <a:ea typeface="標楷體" panose="03000509000000000000" pitchFamily="65" charset="-120"/>
              </a:rPr>
              <a:t>f ~ -15 mm</a:t>
            </a:r>
          </a:p>
          <a:p>
            <a:pPr>
              <a:lnSpc>
                <a:spcPct val="150000"/>
              </a:lnSpc>
              <a:spcBef>
                <a:spcPts val="0"/>
              </a:spcBef>
              <a:spcAft>
                <a:spcPts val="0"/>
              </a:spcAft>
            </a:pPr>
            <a:r>
              <a:rPr lang="en-US" altLang="en-US" sz="2400" dirty="0">
                <a:solidFill>
                  <a:srgbClr val="212121"/>
                </a:solidFill>
                <a:latin typeface="標楷體" panose="03000509000000000000" pitchFamily="65" charset="-120"/>
                <a:ea typeface="標楷體" panose="03000509000000000000" pitchFamily="65" charset="-120"/>
              </a:rPr>
              <a:t>Polarizer</a:t>
            </a:r>
            <a:r>
              <a:rPr lang="zh-TW" altLang="en-US" sz="2400" dirty="0">
                <a:solidFill>
                  <a:srgbClr val="212121"/>
                </a:solidFill>
                <a:latin typeface="標楷體" panose="03000509000000000000" pitchFamily="65" charset="-120"/>
                <a:ea typeface="標楷體" panose="03000509000000000000" pitchFamily="65" charset="-120"/>
              </a:rPr>
              <a:t> </a:t>
            </a:r>
            <a:r>
              <a:rPr lang="zh-TW" altLang="en-US" sz="2400" dirty="0">
                <a:latin typeface="標楷體" panose="03000509000000000000" pitchFamily="65" charset="-120"/>
                <a:ea typeface="標楷體" panose="03000509000000000000" pitchFamily="65" charset="-120"/>
              </a:rPr>
              <a:t>偏振片</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板</a:t>
            </a:r>
            <a:r>
              <a:rPr lang="en-US" altLang="zh-TW" sz="2400" dirty="0">
                <a:latin typeface="標楷體" panose="03000509000000000000" pitchFamily="65" charset="-120"/>
                <a:ea typeface="標楷體" panose="03000509000000000000" pitchFamily="65" charset="-120"/>
              </a:rPr>
              <a:t>* 3</a:t>
            </a:r>
          </a:p>
          <a:p>
            <a:pPr>
              <a:lnSpc>
                <a:spcPct val="150000"/>
              </a:lnSpc>
              <a:spcBef>
                <a:spcPts val="0"/>
              </a:spcBef>
              <a:spcAft>
                <a:spcPts val="0"/>
              </a:spcAft>
            </a:pPr>
            <a:r>
              <a:rPr lang="en-US" altLang="zh-TW" sz="2400" dirty="0">
                <a:latin typeface="標楷體" panose="03000509000000000000" pitchFamily="65" charset="-120"/>
                <a:ea typeface="標楷體" panose="03000509000000000000" pitchFamily="65" charset="-120"/>
              </a:rPr>
              <a:t>Thick glass </a:t>
            </a:r>
            <a:r>
              <a:rPr lang="zh-TW" altLang="en-US" sz="2400" dirty="0">
                <a:latin typeface="標楷體" panose="03000509000000000000" pitchFamily="65" charset="-120"/>
                <a:ea typeface="標楷體" panose="03000509000000000000" pitchFamily="65" charset="-120"/>
              </a:rPr>
              <a:t>厚平板玻璃  </a:t>
            </a:r>
            <a:endParaRPr lang="en-US" altLang="zh-TW" sz="2400" dirty="0">
              <a:latin typeface="標楷體" panose="03000509000000000000" pitchFamily="65" charset="-120"/>
              <a:ea typeface="標楷體" panose="03000509000000000000" pitchFamily="65" charset="-120"/>
            </a:endParaRPr>
          </a:p>
          <a:p>
            <a:pPr>
              <a:lnSpc>
                <a:spcPct val="150000"/>
              </a:lnSpc>
              <a:spcBef>
                <a:spcPts val="0"/>
              </a:spcBef>
              <a:spcAft>
                <a:spcPts val="0"/>
              </a:spcAft>
            </a:pPr>
            <a:r>
              <a:rPr lang="en-US" sz="2400" dirty="0">
                <a:latin typeface="標楷體" panose="03000509000000000000" pitchFamily="65" charset="-120"/>
                <a:ea typeface="標楷體" panose="03000509000000000000" pitchFamily="65" charset="-120"/>
              </a:rPr>
              <a:t>Acrylic Plate</a:t>
            </a:r>
            <a:r>
              <a:rPr lang="en-US" altLang="zh-TW" sz="2400" dirty="0">
                <a:latin typeface="標楷體" panose="03000509000000000000" pitchFamily="65" charset="-120"/>
                <a:ea typeface="標楷體" panose="03000509000000000000" pitchFamily="65" charset="-120"/>
              </a:rPr>
              <a:t> (</a:t>
            </a:r>
            <a:r>
              <a:rPr lang="zh-TW" altLang="en-US" sz="2400" dirty="0">
                <a:latin typeface="標楷體" panose="03000509000000000000" pitchFamily="65" charset="-120"/>
                <a:ea typeface="標楷體" panose="03000509000000000000" pitchFamily="65" charset="-120"/>
              </a:rPr>
              <a:t>方形壓克力平板</a:t>
            </a:r>
            <a:r>
              <a:rPr lang="en-US" altLang="zh-TW" sz="2400" dirty="0">
                <a:latin typeface="標楷體" panose="03000509000000000000" pitchFamily="65" charset="-120"/>
                <a:ea typeface="標楷體" panose="03000509000000000000" pitchFamily="65" charset="-120"/>
              </a:rPr>
              <a:t>)</a:t>
            </a:r>
          </a:p>
          <a:p>
            <a:pPr>
              <a:lnSpc>
                <a:spcPct val="120000"/>
              </a:lnSpc>
              <a:spcBef>
                <a:spcPts val="0"/>
              </a:spcBef>
              <a:spcAft>
                <a:spcPts val="0"/>
              </a:spcAft>
            </a:pPr>
            <a:r>
              <a:rPr lang="en-US" altLang="zh-TW" sz="2400" dirty="0">
                <a:latin typeface="標楷體" panose="03000509000000000000" pitchFamily="65" charset="-120"/>
                <a:ea typeface="標楷體" panose="03000509000000000000" pitchFamily="65" charset="-120"/>
              </a:rPr>
              <a:t>Diffraction plates (single slits, double slits, multi-slit, circular aperture)</a:t>
            </a:r>
            <a:r>
              <a:rPr lang="zh-TW" altLang="en-US" sz="2400" dirty="0">
                <a:latin typeface="標楷體" panose="03000509000000000000" pitchFamily="65" charset="-120"/>
                <a:ea typeface="標楷體" panose="03000509000000000000" pitchFamily="65" charset="-120"/>
              </a:rPr>
              <a:t> 單狹縫，雙狹縫，多狹縫干涉片</a:t>
            </a:r>
          </a:p>
        </p:txBody>
      </p:sp>
      <p:pic>
        <p:nvPicPr>
          <p:cNvPr id="2" name="圖片 1"/>
          <p:cNvPicPr>
            <a:picLocks noChangeAspect="1"/>
          </p:cNvPicPr>
          <p:nvPr/>
        </p:nvPicPr>
        <p:blipFill rotWithShape="1">
          <a:blip r:embed="rId2" cstate="print">
            <a:extLst>
              <a:ext uri="{28A0092B-C50C-407E-A947-70E740481C1C}">
                <a14:useLocalDpi xmlns:a14="http://schemas.microsoft.com/office/drawing/2010/main" val="0"/>
              </a:ext>
            </a:extLst>
          </a:blip>
          <a:srcRect l="6923"/>
          <a:stretch/>
        </p:blipFill>
        <p:spPr>
          <a:xfrm>
            <a:off x="5569856" y="2021115"/>
            <a:ext cx="3454400" cy="2442027"/>
          </a:xfrm>
          <a:prstGeom prst="roundRect">
            <a:avLst>
              <a:gd name="adj" fmla="val 9888"/>
            </a:avLst>
          </a:prstGeom>
        </p:spPr>
      </p:pic>
    </p:spTree>
    <p:extLst>
      <p:ext uri="{BB962C8B-B14F-4D97-AF65-F5344CB8AC3E}">
        <p14:creationId xmlns:p14="http://schemas.microsoft.com/office/powerpoint/2010/main" val="2049823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l" rtl="0" eaLnBrk="1" latinLnBrk="0" hangingPunct="0"/>
            <a:r>
              <a:rPr lang="en-US" altLang="zh-TW" sz="4000" b="1" kern="1200" dirty="0">
                <a:latin typeface="標楷體" panose="03000509000000000000" pitchFamily="65" charset="-120"/>
                <a:ea typeface="標楷體" panose="03000509000000000000" pitchFamily="65" charset="-120"/>
                <a:cs typeface="+mn-cs"/>
              </a:rPr>
              <a:t>[A]</a:t>
            </a:r>
            <a:r>
              <a:rPr lang="zh-TW" altLang="zh-TW" sz="4000" b="1" kern="1200" dirty="0">
                <a:latin typeface="標楷體" panose="03000509000000000000" pitchFamily="65" charset="-120"/>
                <a:ea typeface="標楷體" panose="03000509000000000000" pitchFamily="65" charset="-120"/>
                <a:cs typeface="+mn-cs"/>
              </a:rPr>
              <a:t>薄透鏡焦距之量測</a:t>
            </a:r>
            <a:endParaRPr lang="zh-TW" altLang="en-US" sz="4000" dirty="0">
              <a:latin typeface="標楷體" panose="03000509000000000000" pitchFamily="65" charset="-120"/>
              <a:ea typeface="標楷體" panose="03000509000000000000" pitchFamily="65" charset="-120"/>
            </a:endParaRPr>
          </a:p>
        </p:txBody>
      </p:sp>
      <p:sp>
        <p:nvSpPr>
          <p:cNvPr id="3" name="文字方塊 2"/>
          <p:cNvSpPr txBox="1"/>
          <p:nvPr/>
        </p:nvSpPr>
        <p:spPr>
          <a:xfrm>
            <a:off x="235029" y="893094"/>
            <a:ext cx="8338815" cy="3195234"/>
          </a:xfrm>
          <a:prstGeom prst="rect">
            <a:avLst/>
          </a:prstGeom>
          <a:noFill/>
        </p:spPr>
        <p:txBody>
          <a:bodyPr wrap="square" rtlCol="0">
            <a:spAutoFit/>
          </a:bodyPr>
          <a:lstStyle/>
          <a:p>
            <a:pPr marL="452438" indent="-452438" hangingPunct="0">
              <a:lnSpc>
                <a:spcPct val="110000"/>
              </a:lnSpc>
            </a:pPr>
            <a:r>
              <a:rPr lang="zh-TW" altLang="zh-TW" b="1" dirty="0">
                <a:latin typeface="標楷體" pitchFamily="65" charset="-120"/>
                <a:ea typeface="標楷體" pitchFamily="65" charset="-120"/>
              </a:rPr>
              <a:t>一、目的</a:t>
            </a:r>
            <a:endParaRPr lang="zh-TW" altLang="zh-TW" dirty="0">
              <a:latin typeface="標楷體" pitchFamily="65" charset="-120"/>
              <a:ea typeface="標楷體" pitchFamily="65" charset="-120"/>
            </a:endParaRPr>
          </a:p>
          <a:p>
            <a:pPr marL="452438" indent="-452438">
              <a:lnSpc>
                <a:spcPct val="110000"/>
              </a:lnSpc>
            </a:pPr>
            <a:r>
              <a:rPr lang="en-US" altLang="zh-TW" dirty="0">
                <a:latin typeface="標楷體" pitchFamily="65" charset="-120"/>
                <a:ea typeface="標楷體" pitchFamily="65" charset="-120"/>
              </a:rPr>
              <a:t>	</a:t>
            </a:r>
            <a:r>
              <a:rPr lang="zh-TW" altLang="zh-TW" dirty="0">
                <a:latin typeface="標楷體" pitchFamily="65" charset="-120"/>
                <a:ea typeface="標楷體" pitchFamily="65" charset="-120"/>
              </a:rPr>
              <a:t>利用平行光經過薄透鏡時會聚焦在其焦平面的特性，測量薄透鏡的焦距。</a:t>
            </a:r>
            <a:endParaRPr lang="en-US" altLang="zh-TW" dirty="0">
              <a:latin typeface="標楷體" pitchFamily="65" charset="-120"/>
              <a:ea typeface="標楷體" pitchFamily="65" charset="-120"/>
            </a:endParaRPr>
          </a:p>
          <a:p>
            <a:pPr marL="452438" indent="-452438" defTabSz="8161338" hangingPunct="0">
              <a:lnSpc>
                <a:spcPct val="110000"/>
              </a:lnSpc>
              <a:spcBef>
                <a:spcPts val="600"/>
              </a:spcBef>
            </a:pPr>
            <a:r>
              <a:rPr lang="zh-TW" altLang="zh-TW" b="1" dirty="0">
                <a:latin typeface="標楷體" pitchFamily="65" charset="-120"/>
                <a:ea typeface="標楷體" pitchFamily="65" charset="-120"/>
              </a:rPr>
              <a:t>二、原理</a:t>
            </a:r>
            <a:endParaRPr lang="zh-TW" altLang="zh-TW" dirty="0">
              <a:latin typeface="標楷體" pitchFamily="65" charset="-120"/>
              <a:ea typeface="標楷體" pitchFamily="65" charset="-120"/>
            </a:endParaRPr>
          </a:p>
          <a:p>
            <a:pPr marL="355600" indent="-355600" defTabSz="2719388" hangingPunct="0">
              <a:lnSpc>
                <a:spcPct val="110000"/>
              </a:lnSpc>
            </a:pP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一</a:t>
            </a:r>
            <a:r>
              <a:rPr lang="en-US" altLang="zh-TW" dirty="0">
                <a:latin typeface="標楷體" pitchFamily="65" charset="-120"/>
                <a:ea typeface="標楷體" pitchFamily="65" charset="-120"/>
              </a:rPr>
              <a:t>)</a:t>
            </a:r>
            <a:r>
              <a:rPr lang="zh-TW" altLang="zh-TW" dirty="0">
                <a:latin typeface="標楷體" pitchFamily="65" charset="-120"/>
                <a:ea typeface="標楷體" pitchFamily="65" charset="-120"/>
              </a:rPr>
              <a:t>當一平行光束射入凸透鏡時，這束平行光會聚集在焦平面上而形成一個實像，如圖</a:t>
            </a:r>
            <a:r>
              <a:rPr lang="en-US" altLang="zh-TW" dirty="0">
                <a:latin typeface="標楷體" pitchFamily="65" charset="-120"/>
                <a:ea typeface="標楷體" pitchFamily="65" charset="-120"/>
              </a:rPr>
              <a:t>1</a:t>
            </a:r>
            <a:r>
              <a:rPr lang="zh-TW" altLang="zh-TW" dirty="0">
                <a:latin typeface="標楷體" pitchFamily="65" charset="-120"/>
                <a:ea typeface="標楷體" pitchFamily="65" charset="-120"/>
              </a:rPr>
              <a:t>所示。依據透鏡成像公式</a:t>
            </a:r>
            <a:r>
              <a:rPr lang="en-US" altLang="zh-TW" dirty="0">
                <a:latin typeface="標楷體" pitchFamily="65" charset="-120"/>
                <a:ea typeface="標楷體" pitchFamily="65" charset="-120"/>
              </a:rPr>
              <a:t>:	</a:t>
            </a:r>
          </a:p>
          <a:p>
            <a:pPr marL="452438" indent="-452438" hangingPunct="0">
              <a:lnSpc>
                <a:spcPct val="110000"/>
              </a:lnSpc>
            </a:pPr>
            <a:endParaRPr lang="en-US" altLang="zh-TW" dirty="0">
              <a:latin typeface="標楷體" pitchFamily="65" charset="-120"/>
              <a:ea typeface="標楷體" pitchFamily="65" charset="-120"/>
            </a:endParaRPr>
          </a:p>
          <a:p>
            <a:pPr marL="452438" indent="-452438" hangingPunct="0">
              <a:lnSpc>
                <a:spcPct val="110000"/>
              </a:lnSpc>
            </a:pPr>
            <a:endParaRPr lang="en-US" altLang="zh-TW" dirty="0">
              <a:latin typeface="標楷體" pitchFamily="65" charset="-120"/>
              <a:ea typeface="標楷體" pitchFamily="65" charset="-120"/>
            </a:endParaRPr>
          </a:p>
          <a:p>
            <a:pPr marL="452438" indent="-452438" hangingPunct="0">
              <a:lnSpc>
                <a:spcPct val="110000"/>
              </a:lnSpc>
            </a:pPr>
            <a:endParaRPr lang="en-US" altLang="zh-TW" dirty="0">
              <a:latin typeface="標楷體" pitchFamily="65" charset="-120"/>
              <a:ea typeface="標楷體" pitchFamily="65" charset="-120"/>
            </a:endParaRPr>
          </a:p>
          <a:p>
            <a:pPr marL="452438" indent="-452438" hangingPunct="0">
              <a:lnSpc>
                <a:spcPct val="110000"/>
              </a:lnSpc>
            </a:pPr>
            <a:r>
              <a:rPr lang="en-US" altLang="zh-TW" dirty="0">
                <a:latin typeface="標楷體" pitchFamily="65" charset="-120"/>
                <a:ea typeface="標楷體" pitchFamily="65" charset="-120"/>
              </a:rPr>
              <a:t>	</a:t>
            </a:r>
            <a:r>
              <a:rPr lang="zh-TW" altLang="zh-TW" dirty="0">
                <a:latin typeface="標楷體" pitchFamily="65" charset="-120"/>
                <a:ea typeface="標楷體" pitchFamily="65" charset="-120"/>
              </a:rPr>
              <a:t>式中</a:t>
            </a:r>
            <a:r>
              <a:rPr lang="en-US" altLang="zh-TW" dirty="0">
                <a:latin typeface="標楷體" pitchFamily="65" charset="-120"/>
                <a:ea typeface="標楷體" pitchFamily="65" charset="-120"/>
              </a:rPr>
              <a:t>So</a:t>
            </a:r>
            <a:r>
              <a:rPr lang="zh-TW" altLang="zh-TW" dirty="0">
                <a:latin typeface="標楷體" pitchFamily="65" charset="-120"/>
                <a:ea typeface="標楷體" pitchFamily="65" charset="-120"/>
              </a:rPr>
              <a:t>表示物距，</a:t>
            </a:r>
            <a:r>
              <a:rPr lang="en-US" altLang="zh-TW" dirty="0">
                <a:latin typeface="標楷體" pitchFamily="65" charset="-120"/>
                <a:ea typeface="標楷體" pitchFamily="65" charset="-120"/>
              </a:rPr>
              <a:t>Si</a:t>
            </a:r>
            <a:r>
              <a:rPr lang="zh-TW" altLang="zh-TW" dirty="0">
                <a:latin typeface="標楷體" pitchFamily="65" charset="-120"/>
                <a:ea typeface="標楷體" pitchFamily="65" charset="-120"/>
              </a:rPr>
              <a:t>表示像距，</a:t>
            </a:r>
            <a:r>
              <a:rPr lang="en-US" altLang="zh-TW" dirty="0">
                <a:latin typeface="標楷體" pitchFamily="65" charset="-120"/>
                <a:ea typeface="標楷體" pitchFamily="65" charset="-120"/>
              </a:rPr>
              <a:t>f</a:t>
            </a:r>
            <a:r>
              <a:rPr lang="zh-TW" altLang="zh-TW" dirty="0">
                <a:latin typeface="標楷體" pitchFamily="65" charset="-120"/>
                <a:ea typeface="標楷體" pitchFamily="65" charset="-120"/>
              </a:rPr>
              <a:t>為焦距。平行光源可以視為物距</a:t>
            </a:r>
            <a:r>
              <a:rPr lang="en-US" altLang="zh-TW" dirty="0">
                <a:latin typeface="標楷體" pitchFamily="65" charset="-120"/>
                <a:ea typeface="標楷體" pitchFamily="65" charset="-120"/>
              </a:rPr>
              <a:t>So</a:t>
            </a:r>
            <a:r>
              <a:rPr lang="zh-TW" altLang="zh-TW" dirty="0">
                <a:latin typeface="標楷體" pitchFamily="65" charset="-120"/>
                <a:ea typeface="標楷體" pitchFamily="65" charset="-120"/>
              </a:rPr>
              <a:t>為無窮遠，此時像距</a:t>
            </a:r>
            <a:r>
              <a:rPr lang="en-US" altLang="zh-TW" dirty="0">
                <a:latin typeface="標楷體" pitchFamily="65" charset="-120"/>
                <a:ea typeface="標楷體" pitchFamily="65" charset="-120"/>
              </a:rPr>
              <a:t>Si=f</a:t>
            </a:r>
            <a:r>
              <a:rPr lang="zh-TW" altLang="zh-TW" dirty="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10248"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pic>
        <p:nvPicPr>
          <p:cNvPr id="10247" name="Picture 7"/>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399350" y="2632694"/>
            <a:ext cx="1236735" cy="570801"/>
          </a:xfrm>
          <a:prstGeom prst="rect">
            <a:avLst/>
          </a:prstGeom>
          <a:noFill/>
        </p:spPr>
      </p:pic>
      <p:pic>
        <p:nvPicPr>
          <p:cNvPr id="7" name="圖片 6"/>
          <p:cNvPicPr/>
          <p:nvPr/>
        </p:nvPicPr>
        <p:blipFill>
          <a:blip r:embed="rId4" cstate="print"/>
          <a:srcRect/>
          <a:stretch>
            <a:fillRect/>
          </a:stretch>
        </p:blipFill>
        <p:spPr bwMode="auto">
          <a:xfrm>
            <a:off x="4710184" y="2434000"/>
            <a:ext cx="2542034" cy="968188"/>
          </a:xfrm>
          <a:prstGeom prst="rect">
            <a:avLst/>
          </a:prstGeom>
          <a:noFill/>
          <a:ln w="9525">
            <a:noFill/>
            <a:miter lim="800000"/>
            <a:headEnd/>
            <a:tailEnd/>
          </a:ln>
        </p:spPr>
      </p:pic>
      <p:pic>
        <p:nvPicPr>
          <p:cNvPr id="9" name="圖片 8"/>
          <p:cNvPicPr/>
          <p:nvPr/>
        </p:nvPicPr>
        <p:blipFill>
          <a:blip r:embed="rId5" cstate="print"/>
          <a:srcRect/>
          <a:stretch>
            <a:fillRect/>
          </a:stretch>
        </p:blipFill>
        <p:spPr bwMode="auto">
          <a:xfrm>
            <a:off x="2921000" y="5484730"/>
            <a:ext cx="5046680" cy="1287255"/>
          </a:xfrm>
          <a:prstGeom prst="rect">
            <a:avLst/>
          </a:prstGeom>
          <a:noFill/>
          <a:ln w="9525">
            <a:noFill/>
            <a:miter lim="800000"/>
            <a:headEnd/>
            <a:tailEnd/>
          </a:ln>
        </p:spPr>
      </p:pic>
      <p:sp>
        <p:nvSpPr>
          <p:cNvPr id="10" name="文字方塊 9"/>
          <p:cNvSpPr txBox="1"/>
          <p:nvPr/>
        </p:nvSpPr>
        <p:spPr>
          <a:xfrm>
            <a:off x="208113" y="4032107"/>
            <a:ext cx="8315659" cy="1594796"/>
          </a:xfrm>
          <a:prstGeom prst="rect">
            <a:avLst/>
          </a:prstGeom>
          <a:noFill/>
        </p:spPr>
        <p:txBody>
          <a:bodyPr wrap="square" rtlCol="0">
            <a:spAutoFit/>
          </a:bodyPr>
          <a:lstStyle/>
          <a:p>
            <a:pPr marL="355600" lvl="0" indent="-355600">
              <a:lnSpc>
                <a:spcPct val="110000"/>
              </a:lnSpc>
            </a:pP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二</a:t>
            </a:r>
            <a:r>
              <a:rPr lang="en-US" altLang="zh-TW" dirty="0">
                <a:latin typeface="標楷體" pitchFamily="65" charset="-120"/>
                <a:ea typeface="標楷體" pitchFamily="65" charset="-120"/>
              </a:rPr>
              <a:t>)</a:t>
            </a:r>
            <a:r>
              <a:rPr lang="zh-TW" altLang="zh-TW" dirty="0">
                <a:latin typeface="標楷體" pitchFamily="65" charset="-120"/>
                <a:ea typeface="標楷體" pitchFamily="65" charset="-120"/>
              </a:rPr>
              <a:t>當平行光</a:t>
            </a:r>
            <a:r>
              <a:rPr lang="zh-TW" altLang="en-US" dirty="0">
                <a:latin typeface="標楷體" pitchFamily="65" charset="-120"/>
                <a:ea typeface="標楷體" pitchFamily="65" charset="-120"/>
              </a:rPr>
              <a:t>束</a:t>
            </a:r>
            <a:r>
              <a:rPr lang="zh-TW" altLang="zh-TW" dirty="0">
                <a:latin typeface="標楷體" pitchFamily="65" charset="-120"/>
                <a:ea typeface="標楷體" pitchFamily="65" charset="-120"/>
              </a:rPr>
              <a:t>經過一凹透鏡與凸透鏡之組合時，</a:t>
            </a:r>
            <a:r>
              <a:rPr lang="zh-TW" altLang="en-US" dirty="0">
                <a:latin typeface="標楷體" pitchFamily="65" charset="-120"/>
                <a:ea typeface="標楷體" pitchFamily="65" charset="-120"/>
              </a:rPr>
              <a:t>當</a:t>
            </a:r>
            <a:r>
              <a:rPr lang="zh-TW" altLang="zh-TW" dirty="0">
                <a:latin typeface="標楷體" pitchFamily="65" charset="-120"/>
                <a:ea typeface="標楷體" pitchFamily="65" charset="-120"/>
              </a:rPr>
              <a:t>這兩個透鏡的焦點重合，則由凸透鏡射出的光仍然是平行光。利用此方法，我們就可以利用一已知焦距的凸透鏡來測量凹透鏡的焦距。此外，利用此原理也可以得到截面較粗的光束，光束截面大小之比</a:t>
            </a:r>
            <a:r>
              <a:rPr lang="en-US" altLang="zh-TW" dirty="0">
                <a:latin typeface="標楷體" pitchFamily="65" charset="-120"/>
                <a:ea typeface="標楷體" pitchFamily="65" charset="-120"/>
              </a:rPr>
              <a:t>b/a</a:t>
            </a:r>
            <a:r>
              <a:rPr lang="zh-TW" altLang="zh-TW" dirty="0">
                <a:latin typeface="標楷體" pitchFamily="65" charset="-120"/>
                <a:ea typeface="標楷體" pitchFamily="65" charset="-120"/>
              </a:rPr>
              <a:t>隨</a:t>
            </a:r>
            <a:r>
              <a:rPr lang="en-US" altLang="zh-TW" dirty="0">
                <a:latin typeface="標楷體" pitchFamily="65" charset="-120"/>
                <a:ea typeface="標楷體" pitchFamily="65" charset="-120"/>
              </a:rPr>
              <a:t>f</a:t>
            </a:r>
            <a:r>
              <a:rPr lang="en-US" altLang="zh-TW" baseline="-25000" dirty="0">
                <a:latin typeface="標楷體" pitchFamily="65" charset="-120"/>
                <a:ea typeface="標楷體" pitchFamily="65" charset="-120"/>
              </a:rPr>
              <a:t>2</a:t>
            </a:r>
            <a:r>
              <a:rPr lang="zh-TW" altLang="zh-TW" dirty="0">
                <a:latin typeface="標楷體" pitchFamily="65" charset="-120"/>
                <a:ea typeface="標楷體" pitchFamily="65" charset="-120"/>
              </a:rPr>
              <a:t>之變大而增大，為雷射光學實驗中常用的光束擴大器</a:t>
            </a:r>
            <a:r>
              <a:rPr lang="en-US" altLang="zh-TW" dirty="0">
                <a:latin typeface="標楷體" pitchFamily="65" charset="-120"/>
                <a:ea typeface="標楷體" pitchFamily="65" charset="-120"/>
              </a:rPr>
              <a:t>(beam expander)</a:t>
            </a:r>
            <a:r>
              <a:rPr lang="zh-TW" altLang="zh-TW" dirty="0">
                <a:latin typeface="標楷體" pitchFamily="65" charset="-120"/>
                <a:ea typeface="標楷體" pitchFamily="65" charset="-120"/>
              </a:rPr>
              <a:t>。</a:t>
            </a:r>
            <a:endParaRPr lang="zh-TW" altLang="en-US" dirty="0">
              <a:latin typeface="標楷體" pitchFamily="65" charset="-120"/>
              <a:ea typeface="標楷體" pitchFamily="65" charset="-120"/>
            </a:endParaRPr>
          </a:p>
        </p:txBody>
      </p:sp>
      <p:pic>
        <p:nvPicPr>
          <p:cNvPr id="11" name="圖片 10" descr="3b7c9a8b68580e5f_tc.jpg"/>
          <p:cNvPicPr>
            <a:picLocks noChangeAspect="1"/>
          </p:cNvPicPr>
          <p:nvPr/>
        </p:nvPicPr>
        <p:blipFill>
          <a:blip r:embed="rId6" cstate="print"/>
          <a:srcRect b="18571"/>
          <a:stretch>
            <a:fillRect/>
          </a:stretch>
        </p:blipFill>
        <p:spPr>
          <a:xfrm>
            <a:off x="7620000" y="0"/>
            <a:ext cx="1524000" cy="93072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541456" y="161338"/>
            <a:ext cx="7134107" cy="814975"/>
          </a:xfrm>
        </p:spPr>
        <p:txBody>
          <a:bodyPr>
            <a:normAutofit/>
          </a:bodyPr>
          <a:lstStyle/>
          <a:p>
            <a:r>
              <a:rPr lang="zh-TW" altLang="en-US" sz="4000" b="1" kern="1200" dirty="0">
                <a:solidFill>
                  <a:srgbClr val="0000FF"/>
                </a:solidFill>
                <a:latin typeface="標楷體" panose="03000509000000000000" pitchFamily="65" charset="-120"/>
                <a:ea typeface="標楷體" panose="03000509000000000000" pitchFamily="65" charset="-120"/>
                <a:cs typeface="+mn-cs"/>
              </a:rPr>
              <a:t>實驗 </a:t>
            </a:r>
            <a:r>
              <a:rPr lang="en-US" altLang="zh-TW" sz="4000" b="1" kern="1200" dirty="0">
                <a:solidFill>
                  <a:srgbClr val="0000FF"/>
                </a:solidFill>
                <a:latin typeface="標楷體" panose="03000509000000000000" pitchFamily="65" charset="-120"/>
                <a:ea typeface="標楷體" panose="03000509000000000000" pitchFamily="65" charset="-120"/>
                <a:cs typeface="+mn-cs"/>
              </a:rPr>
              <a:t>A-1</a:t>
            </a:r>
            <a:endParaRPr lang="zh-TW" altLang="en-US" sz="4000" b="1" kern="1200" dirty="0">
              <a:solidFill>
                <a:srgbClr val="0000FF"/>
              </a:solidFill>
              <a:latin typeface="標楷體" panose="03000509000000000000" pitchFamily="65" charset="-120"/>
              <a:ea typeface="標楷體" panose="03000509000000000000" pitchFamily="65" charset="-120"/>
              <a:cs typeface="+mn-cs"/>
            </a:endParaRPr>
          </a:p>
        </p:txBody>
      </p:sp>
      <p:sp>
        <p:nvSpPr>
          <p:cNvPr id="3" name="文字方塊 2"/>
          <p:cNvSpPr txBox="1"/>
          <p:nvPr/>
        </p:nvSpPr>
        <p:spPr>
          <a:xfrm>
            <a:off x="541456" y="1159995"/>
            <a:ext cx="8025395" cy="2462213"/>
          </a:xfrm>
          <a:prstGeom prst="rect">
            <a:avLst/>
          </a:prstGeom>
          <a:noFill/>
        </p:spPr>
        <p:txBody>
          <a:bodyPr wrap="square" rtlCol="0">
            <a:spAutoFit/>
          </a:bodyPr>
          <a:lstStyle/>
          <a:p>
            <a:pPr hangingPunct="0">
              <a:spcAft>
                <a:spcPts val="1200"/>
              </a:spcAft>
            </a:pPr>
            <a:r>
              <a:rPr lang="zh-TW" altLang="zh-TW" sz="2400" b="1" dirty="0">
                <a:latin typeface="標楷體" pitchFamily="65" charset="-120"/>
                <a:ea typeface="標楷體" pitchFamily="65" charset="-120"/>
              </a:rPr>
              <a:t>三、儀器</a:t>
            </a:r>
            <a:endParaRPr lang="zh-TW" altLang="zh-TW" sz="2400" dirty="0">
              <a:latin typeface="標楷體" pitchFamily="65" charset="-120"/>
              <a:ea typeface="標楷體" pitchFamily="65" charset="-120"/>
            </a:endParaRPr>
          </a:p>
          <a:p>
            <a:pPr marL="452438" indent="-452438" hangingPunct="0"/>
            <a:r>
              <a:rPr lang="en-US" altLang="zh-TW" sz="2400" dirty="0">
                <a:latin typeface="標楷體" pitchFamily="65" charset="-120"/>
                <a:ea typeface="標楷體" pitchFamily="65" charset="-120"/>
              </a:rPr>
              <a:t>	</a:t>
            </a:r>
            <a:r>
              <a:rPr lang="zh-TW" altLang="en-US" sz="2400" dirty="0">
                <a:latin typeface="標楷體" pitchFamily="65" charset="-120"/>
                <a:ea typeface="標楷體" pitchFamily="65" charset="-120"/>
              </a:rPr>
              <a:t>二極體綠光</a:t>
            </a:r>
            <a:r>
              <a:rPr lang="zh-TW" altLang="zh-TW" sz="2400" dirty="0">
                <a:latin typeface="標楷體" pitchFamily="65" charset="-120"/>
                <a:ea typeface="標楷體" pitchFamily="65" charset="-120"/>
              </a:rPr>
              <a:t>雷射</a:t>
            </a:r>
            <a:r>
              <a:rPr lang="en-US" altLang="zh-TW" sz="2400" dirty="0">
                <a:latin typeface="標楷體" pitchFamily="65" charset="-120"/>
                <a:ea typeface="標楷體" pitchFamily="65" charset="-120"/>
              </a:rPr>
              <a:t>(</a:t>
            </a:r>
            <a:r>
              <a:rPr lang="zh-TW" altLang="zh-TW" sz="2400" dirty="0">
                <a:latin typeface="標楷體" pitchFamily="65" charset="-120"/>
                <a:ea typeface="標楷體" pitchFamily="65" charset="-120"/>
              </a:rPr>
              <a:t>波長</a:t>
            </a:r>
            <a:r>
              <a:rPr lang="en-US" altLang="zh-TW" sz="2400" dirty="0">
                <a:latin typeface="標楷體" pitchFamily="65" charset="-120"/>
                <a:ea typeface="標楷體" pitchFamily="65" charset="-120"/>
              </a:rPr>
              <a:t>532</a:t>
            </a:r>
            <a:r>
              <a:rPr lang="zh-TW" altLang="en-US" sz="2400" dirty="0">
                <a:latin typeface="標楷體" pitchFamily="65" charset="-120"/>
                <a:ea typeface="標楷體" pitchFamily="65" charset="-120"/>
              </a:rPr>
              <a:t> </a:t>
            </a:r>
            <a:r>
              <a:rPr lang="en-US" altLang="zh-TW" sz="2400" dirty="0">
                <a:latin typeface="標楷體" pitchFamily="65" charset="-120"/>
                <a:ea typeface="標楷體" pitchFamily="65" charset="-120"/>
              </a:rPr>
              <a:t>nm)</a:t>
            </a:r>
            <a:r>
              <a:rPr lang="zh-TW" altLang="zh-TW" sz="2400" dirty="0">
                <a:latin typeface="標楷體" pitchFamily="65" charset="-120"/>
                <a:ea typeface="標楷體" pitchFamily="65" charset="-120"/>
              </a:rPr>
              <a:t>，凸、凹透鏡，厚平板玻璃，直尺，光學台，白色光屏。</a:t>
            </a:r>
          </a:p>
          <a:p>
            <a:pPr hangingPunct="0"/>
            <a:endParaRPr lang="en-US" altLang="zh-TW" sz="2400" b="1" dirty="0">
              <a:latin typeface="標楷體" pitchFamily="65" charset="-120"/>
              <a:ea typeface="標楷體" pitchFamily="65" charset="-120"/>
            </a:endParaRPr>
          </a:p>
          <a:p>
            <a:pPr hangingPunct="0"/>
            <a:r>
              <a:rPr lang="zh-TW" altLang="zh-TW" sz="2400" b="1" dirty="0">
                <a:latin typeface="標楷體" pitchFamily="65" charset="-120"/>
                <a:ea typeface="標楷體" pitchFamily="65" charset="-120"/>
              </a:rPr>
              <a:t>四、</a:t>
            </a:r>
            <a:r>
              <a:rPr lang="zh-TW" altLang="en-US" sz="2400" b="1" dirty="0">
                <a:latin typeface="標楷體" pitchFamily="65" charset="-120"/>
                <a:ea typeface="標楷體" pitchFamily="65" charset="-120"/>
              </a:rPr>
              <a:t>實驗裝置</a:t>
            </a:r>
            <a:endParaRPr lang="zh-TW" altLang="zh-TW" sz="2400" dirty="0">
              <a:latin typeface="標楷體" pitchFamily="65" charset="-120"/>
              <a:ea typeface="標楷體" pitchFamily="65" charset="-120"/>
            </a:endParaRPr>
          </a:p>
          <a:p>
            <a:endParaRPr lang="zh-TW" altLang="en-US" sz="2400" dirty="0">
              <a:latin typeface="標楷體" pitchFamily="65" charset="-120"/>
              <a:ea typeface="標楷體" pitchFamily="65" charset="-120"/>
            </a:endParaRPr>
          </a:p>
        </p:txBody>
      </p:sp>
      <p:sp>
        <p:nvSpPr>
          <p:cNvPr id="7" name="文字方塊 6"/>
          <p:cNvSpPr txBox="1"/>
          <p:nvPr/>
        </p:nvSpPr>
        <p:spPr>
          <a:xfrm>
            <a:off x="853576" y="3246206"/>
            <a:ext cx="3262432" cy="461665"/>
          </a:xfrm>
          <a:prstGeom prst="rect">
            <a:avLst/>
          </a:prstGeom>
          <a:noFill/>
        </p:spPr>
        <p:txBody>
          <a:bodyPr wrap="none" rtlCol="0">
            <a:spAutoFit/>
          </a:bodyPr>
          <a:lstStyle/>
          <a:p>
            <a:r>
              <a:rPr lang="en-US" altLang="zh-TW" sz="2400" dirty="0">
                <a:latin typeface="標楷體" pitchFamily="65" charset="-120"/>
                <a:ea typeface="標楷體" pitchFamily="65" charset="-120"/>
              </a:rPr>
              <a:t>(</a:t>
            </a:r>
            <a:r>
              <a:rPr lang="zh-TW" altLang="zh-TW" sz="2400" dirty="0">
                <a:latin typeface="標楷體" pitchFamily="65" charset="-120"/>
                <a:ea typeface="標楷體" pitchFamily="65" charset="-120"/>
              </a:rPr>
              <a:t>一</a:t>
            </a:r>
            <a:r>
              <a:rPr lang="en-US" altLang="zh-TW" sz="2400" dirty="0">
                <a:latin typeface="標楷體" pitchFamily="65" charset="-120"/>
                <a:ea typeface="標楷體" pitchFamily="65" charset="-120"/>
              </a:rPr>
              <a:t>)</a:t>
            </a:r>
            <a:r>
              <a:rPr lang="zh-TW" altLang="en-US" sz="2400" dirty="0">
                <a:latin typeface="標楷體" pitchFamily="65" charset="-120"/>
                <a:ea typeface="標楷體" pitchFamily="65" charset="-120"/>
              </a:rPr>
              <a:t>測量</a:t>
            </a:r>
            <a:r>
              <a:rPr lang="zh-TW" altLang="zh-TW" sz="2400" dirty="0">
                <a:latin typeface="標楷體" pitchFamily="65" charset="-120"/>
                <a:ea typeface="標楷體" pitchFamily="65" charset="-120"/>
              </a:rPr>
              <a:t>凸透鏡的焦距</a:t>
            </a:r>
            <a:endParaRPr lang="zh-TW" altLang="en-US" sz="2400" dirty="0">
              <a:latin typeface="標楷體" pitchFamily="65" charset="-120"/>
              <a:ea typeface="標楷體" pitchFamily="65" charset="-120"/>
            </a:endParaRPr>
          </a:p>
        </p:txBody>
      </p:sp>
      <p:sp>
        <p:nvSpPr>
          <p:cNvPr id="8" name="矩形 7"/>
          <p:cNvSpPr/>
          <p:nvPr/>
        </p:nvSpPr>
        <p:spPr>
          <a:xfrm>
            <a:off x="1232125" y="5407612"/>
            <a:ext cx="3384376" cy="576064"/>
          </a:xfrm>
          <a:prstGeom prst="rect">
            <a:avLst/>
          </a:prstGeom>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zh-TW" altLang="en-US" sz="2400">
              <a:solidFill>
                <a:schemeClr val="tx1"/>
              </a:solidFill>
              <a:latin typeface="標楷體" pitchFamily="65" charset="-120"/>
              <a:ea typeface="標楷體" pitchFamily="65" charset="-120"/>
            </a:endParaRPr>
          </a:p>
        </p:txBody>
      </p:sp>
      <p:sp>
        <p:nvSpPr>
          <p:cNvPr id="9" name="矩形 8"/>
          <p:cNvSpPr/>
          <p:nvPr/>
        </p:nvSpPr>
        <p:spPr>
          <a:xfrm rot="-2100000">
            <a:off x="1493453" y="5530829"/>
            <a:ext cx="169481" cy="33677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solidFill>
                <a:schemeClr val="tx1"/>
              </a:solidFill>
              <a:latin typeface="標楷體" pitchFamily="65" charset="-120"/>
              <a:ea typeface="標楷體" pitchFamily="65" charset="-120"/>
            </a:endParaRPr>
          </a:p>
        </p:txBody>
      </p:sp>
      <p:grpSp>
        <p:nvGrpSpPr>
          <p:cNvPr id="12" name="群組 11"/>
          <p:cNvGrpSpPr/>
          <p:nvPr/>
        </p:nvGrpSpPr>
        <p:grpSpPr>
          <a:xfrm rot="1177269">
            <a:off x="1766713" y="4618719"/>
            <a:ext cx="216024" cy="648072"/>
            <a:chOff x="4888496" y="1556792"/>
            <a:chExt cx="216024" cy="648072"/>
          </a:xfrm>
        </p:grpSpPr>
        <p:sp>
          <p:nvSpPr>
            <p:cNvPr id="10" name="矩形 9"/>
            <p:cNvSpPr/>
            <p:nvPr/>
          </p:nvSpPr>
          <p:spPr>
            <a:xfrm>
              <a:off x="4888496" y="1556792"/>
              <a:ext cx="216024" cy="576064"/>
            </a:xfrm>
            <a:prstGeom prst="rect">
              <a:avLst/>
            </a:prstGeom>
            <a:solidFill>
              <a:schemeClr val="bg1">
                <a:lumMod val="65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zh-TW" altLang="en-US" sz="2400">
                <a:latin typeface="標楷體" pitchFamily="65" charset="-120"/>
                <a:ea typeface="標楷體" pitchFamily="65" charset="-120"/>
              </a:endParaRPr>
            </a:p>
          </p:txBody>
        </p:sp>
        <p:sp>
          <p:nvSpPr>
            <p:cNvPr id="11" name="矩形 10"/>
            <p:cNvSpPr/>
            <p:nvPr/>
          </p:nvSpPr>
          <p:spPr>
            <a:xfrm>
              <a:off x="4932040" y="2132856"/>
              <a:ext cx="144016" cy="7200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zh-TW" altLang="en-US" sz="2400">
                <a:latin typeface="標楷體" pitchFamily="65" charset="-120"/>
                <a:ea typeface="標楷體" pitchFamily="65" charset="-120"/>
              </a:endParaRPr>
            </a:p>
          </p:txBody>
        </p:sp>
      </p:grpSp>
      <p:sp>
        <p:nvSpPr>
          <p:cNvPr id="16" name="手繪多邊形 15"/>
          <p:cNvSpPr/>
          <p:nvPr/>
        </p:nvSpPr>
        <p:spPr>
          <a:xfrm>
            <a:off x="1520158" y="5612813"/>
            <a:ext cx="2481738" cy="143185"/>
          </a:xfrm>
          <a:custGeom>
            <a:avLst/>
            <a:gdLst>
              <a:gd name="connsiteX0" fmla="*/ 0 w 1359702"/>
              <a:gd name="connsiteY0" fmla="*/ 202706 h 202706"/>
              <a:gd name="connsiteX1" fmla="*/ 1359702 w 1359702"/>
              <a:gd name="connsiteY1" fmla="*/ 192508 h 202706"/>
              <a:gd name="connsiteX0" fmla="*/ 0 w 1392729"/>
              <a:gd name="connsiteY0" fmla="*/ 202706 h 328643"/>
              <a:gd name="connsiteX1" fmla="*/ 1392729 w 1392729"/>
              <a:gd name="connsiteY1" fmla="*/ 328643 h 328643"/>
              <a:gd name="connsiteX0" fmla="*/ 0 w 1464736"/>
              <a:gd name="connsiteY0" fmla="*/ 202706 h 328642"/>
              <a:gd name="connsiteX1" fmla="*/ 1464736 w 1464736"/>
              <a:gd name="connsiteY1" fmla="*/ 328642 h 328642"/>
              <a:gd name="connsiteX0" fmla="*/ 72008 w 1536744"/>
              <a:gd name="connsiteY0" fmla="*/ 0 h 144015"/>
              <a:gd name="connsiteX1" fmla="*/ 0 w 1536744"/>
              <a:gd name="connsiteY1" fmla="*/ 144015 h 144015"/>
              <a:gd name="connsiteX2" fmla="*/ 1536744 w 1536744"/>
              <a:gd name="connsiteY2" fmla="*/ 125936 h 144015"/>
              <a:gd name="connsiteX0" fmla="*/ 184116 w 1648852"/>
              <a:gd name="connsiteY0" fmla="*/ 0 h 155940"/>
              <a:gd name="connsiteX1" fmla="*/ 112108 w 1648852"/>
              <a:gd name="connsiteY1" fmla="*/ 144015 h 155940"/>
              <a:gd name="connsiteX2" fmla="*/ 256124 w 1648852"/>
              <a:gd name="connsiteY2" fmla="*/ 144015 h 155940"/>
              <a:gd name="connsiteX3" fmla="*/ 1648852 w 1648852"/>
              <a:gd name="connsiteY3" fmla="*/ 125936 h 155940"/>
              <a:gd name="connsiteX0" fmla="*/ 112108 w 1576844"/>
              <a:gd name="connsiteY0" fmla="*/ 0 h 155940"/>
              <a:gd name="connsiteX1" fmla="*/ 40100 w 1576844"/>
              <a:gd name="connsiteY1" fmla="*/ 144015 h 155940"/>
              <a:gd name="connsiteX2" fmla="*/ 256124 w 1576844"/>
              <a:gd name="connsiteY2" fmla="*/ 144014 h 155940"/>
              <a:gd name="connsiteX3" fmla="*/ 1576844 w 1576844"/>
              <a:gd name="connsiteY3" fmla="*/ 125936 h 155940"/>
              <a:gd name="connsiteX0" fmla="*/ 112108 w 1576844"/>
              <a:gd name="connsiteY0" fmla="*/ 0 h 155940"/>
              <a:gd name="connsiteX1" fmla="*/ 40100 w 1576844"/>
              <a:gd name="connsiteY1" fmla="*/ 144015 h 155940"/>
              <a:gd name="connsiteX2" fmla="*/ 256124 w 1576844"/>
              <a:gd name="connsiteY2" fmla="*/ 144014 h 155940"/>
              <a:gd name="connsiteX3" fmla="*/ 256124 w 1576844"/>
              <a:gd name="connsiteY3" fmla="*/ 144014 h 155940"/>
              <a:gd name="connsiteX4" fmla="*/ 1576844 w 1576844"/>
              <a:gd name="connsiteY4" fmla="*/ 125936 h 155940"/>
              <a:gd name="connsiteX0" fmla="*/ 112108 w 1576844"/>
              <a:gd name="connsiteY0" fmla="*/ 0 h 155940"/>
              <a:gd name="connsiteX1" fmla="*/ 40100 w 1576844"/>
              <a:gd name="connsiteY1" fmla="*/ 144015 h 155940"/>
              <a:gd name="connsiteX2" fmla="*/ 256124 w 1576844"/>
              <a:gd name="connsiteY2" fmla="*/ 144014 h 155940"/>
              <a:gd name="connsiteX3" fmla="*/ 184116 w 1576844"/>
              <a:gd name="connsiteY3" fmla="*/ 72006 h 155940"/>
              <a:gd name="connsiteX4" fmla="*/ 1576844 w 1576844"/>
              <a:gd name="connsiteY4" fmla="*/ 125936 h 155940"/>
              <a:gd name="connsiteX0" fmla="*/ 112108 w 1576844"/>
              <a:gd name="connsiteY0" fmla="*/ 0 h 155940"/>
              <a:gd name="connsiteX1" fmla="*/ 40100 w 1576844"/>
              <a:gd name="connsiteY1" fmla="*/ 144015 h 155940"/>
              <a:gd name="connsiteX2" fmla="*/ 256124 w 1576844"/>
              <a:gd name="connsiteY2" fmla="*/ 144014 h 155940"/>
              <a:gd name="connsiteX3" fmla="*/ 184116 w 1576844"/>
              <a:gd name="connsiteY3" fmla="*/ 144014 h 155940"/>
              <a:gd name="connsiteX4" fmla="*/ 1576844 w 1576844"/>
              <a:gd name="connsiteY4" fmla="*/ 125936 h 155940"/>
              <a:gd name="connsiteX0" fmla="*/ 184116 w 1648852"/>
              <a:gd name="connsiteY0" fmla="*/ 0 h 155940"/>
              <a:gd name="connsiteX1" fmla="*/ 112108 w 1648852"/>
              <a:gd name="connsiteY1" fmla="*/ 144015 h 155940"/>
              <a:gd name="connsiteX2" fmla="*/ 256124 w 1648852"/>
              <a:gd name="connsiteY2" fmla="*/ 144014 h 155940"/>
              <a:gd name="connsiteX3" fmla="*/ 256124 w 1648852"/>
              <a:gd name="connsiteY3" fmla="*/ 144014 h 155940"/>
              <a:gd name="connsiteX4" fmla="*/ 1648852 w 1648852"/>
              <a:gd name="connsiteY4" fmla="*/ 125936 h 155940"/>
              <a:gd name="connsiteX0" fmla="*/ 184116 w 1648852"/>
              <a:gd name="connsiteY0" fmla="*/ 0 h 155940"/>
              <a:gd name="connsiteX1" fmla="*/ 112108 w 1648852"/>
              <a:gd name="connsiteY1" fmla="*/ 144015 h 155940"/>
              <a:gd name="connsiteX2" fmla="*/ 256124 w 1648852"/>
              <a:gd name="connsiteY2" fmla="*/ 144014 h 155940"/>
              <a:gd name="connsiteX3" fmla="*/ 279919 w 1648852"/>
              <a:gd name="connsiteY3" fmla="*/ 116820 h 155940"/>
              <a:gd name="connsiteX4" fmla="*/ 1648852 w 1648852"/>
              <a:gd name="connsiteY4" fmla="*/ 125936 h 155940"/>
              <a:gd name="connsiteX0" fmla="*/ 160321 w 1625057"/>
              <a:gd name="connsiteY0" fmla="*/ 0 h 163485"/>
              <a:gd name="connsiteX1" fmla="*/ 88313 w 1625057"/>
              <a:gd name="connsiteY1" fmla="*/ 144015 h 163485"/>
              <a:gd name="connsiteX2" fmla="*/ 256124 w 1625057"/>
              <a:gd name="connsiteY2" fmla="*/ 116820 h 163485"/>
              <a:gd name="connsiteX3" fmla="*/ 1625057 w 1625057"/>
              <a:gd name="connsiteY3" fmla="*/ 125936 h 163485"/>
              <a:gd name="connsiteX0" fmla="*/ 160321 w 1625057"/>
              <a:gd name="connsiteY0" fmla="*/ 0 h 144015"/>
              <a:gd name="connsiteX1" fmla="*/ 88313 w 1625057"/>
              <a:gd name="connsiteY1" fmla="*/ 144015 h 144015"/>
              <a:gd name="connsiteX2" fmla="*/ 256124 w 1625057"/>
              <a:gd name="connsiteY2" fmla="*/ 116820 h 144015"/>
              <a:gd name="connsiteX3" fmla="*/ 1625057 w 1625057"/>
              <a:gd name="connsiteY3" fmla="*/ 125936 h 144015"/>
              <a:gd name="connsiteX0" fmla="*/ 160321 w 1625057"/>
              <a:gd name="connsiteY0" fmla="*/ 5968 h 149983"/>
              <a:gd name="connsiteX1" fmla="*/ 88313 w 1625057"/>
              <a:gd name="connsiteY1" fmla="*/ 149983 h 149983"/>
              <a:gd name="connsiteX2" fmla="*/ 256124 w 1625057"/>
              <a:gd name="connsiteY2" fmla="*/ 122788 h 149983"/>
              <a:gd name="connsiteX3" fmla="*/ 1625057 w 1625057"/>
              <a:gd name="connsiteY3" fmla="*/ 131904 h 149983"/>
              <a:gd name="connsiteX0" fmla="*/ 160321 w 1625057"/>
              <a:gd name="connsiteY0" fmla="*/ 0 h 144015"/>
              <a:gd name="connsiteX1" fmla="*/ 88313 w 1625057"/>
              <a:gd name="connsiteY1" fmla="*/ 144015 h 144015"/>
              <a:gd name="connsiteX2" fmla="*/ 256124 w 1625057"/>
              <a:gd name="connsiteY2" fmla="*/ 116820 h 144015"/>
              <a:gd name="connsiteX3" fmla="*/ 1625057 w 1625057"/>
              <a:gd name="connsiteY3" fmla="*/ 125936 h 144015"/>
              <a:gd name="connsiteX0" fmla="*/ 72008 w 1536744"/>
              <a:gd name="connsiteY0" fmla="*/ 0 h 144015"/>
              <a:gd name="connsiteX1" fmla="*/ 0 w 1536744"/>
              <a:gd name="connsiteY1" fmla="*/ 144015 h 144015"/>
              <a:gd name="connsiteX2" fmla="*/ 167811 w 1536744"/>
              <a:gd name="connsiteY2" fmla="*/ 116820 h 144015"/>
              <a:gd name="connsiteX3" fmla="*/ 1536744 w 1536744"/>
              <a:gd name="connsiteY3" fmla="*/ 125936 h 144015"/>
              <a:gd name="connsiteX0" fmla="*/ 109400 w 1536744"/>
              <a:gd name="connsiteY0" fmla="*/ 2570 h 143185"/>
              <a:gd name="connsiteX1" fmla="*/ 0 w 1536744"/>
              <a:gd name="connsiteY1" fmla="*/ 143185 h 143185"/>
              <a:gd name="connsiteX2" fmla="*/ 167811 w 1536744"/>
              <a:gd name="connsiteY2" fmla="*/ 115990 h 143185"/>
              <a:gd name="connsiteX3" fmla="*/ 1536744 w 1536744"/>
              <a:gd name="connsiteY3" fmla="*/ 125106 h 143185"/>
              <a:gd name="connsiteX0" fmla="*/ 109400 w 1536744"/>
              <a:gd name="connsiteY0" fmla="*/ 2570 h 143185"/>
              <a:gd name="connsiteX1" fmla="*/ 0 w 1536744"/>
              <a:gd name="connsiteY1" fmla="*/ 143185 h 143185"/>
              <a:gd name="connsiteX2" fmla="*/ 167811 w 1536744"/>
              <a:gd name="connsiteY2" fmla="*/ 115990 h 143185"/>
              <a:gd name="connsiteX3" fmla="*/ 1536744 w 1536744"/>
              <a:gd name="connsiteY3" fmla="*/ 125106 h 143185"/>
              <a:gd name="connsiteX0" fmla="*/ 109400 w 1536744"/>
              <a:gd name="connsiteY0" fmla="*/ 2570 h 145755"/>
              <a:gd name="connsiteX1" fmla="*/ 0 w 1536744"/>
              <a:gd name="connsiteY1" fmla="*/ 143185 h 145755"/>
              <a:gd name="connsiteX2" fmla="*/ 167811 w 1536744"/>
              <a:gd name="connsiteY2" fmla="*/ 115990 h 145755"/>
              <a:gd name="connsiteX3" fmla="*/ 1536744 w 1536744"/>
              <a:gd name="connsiteY3" fmla="*/ 125106 h 145755"/>
              <a:gd name="connsiteX0" fmla="*/ 109400 w 1536744"/>
              <a:gd name="connsiteY0" fmla="*/ 0 h 143185"/>
              <a:gd name="connsiteX1" fmla="*/ 0 w 1536744"/>
              <a:gd name="connsiteY1" fmla="*/ 140615 h 143185"/>
              <a:gd name="connsiteX2" fmla="*/ 167811 w 1536744"/>
              <a:gd name="connsiteY2" fmla="*/ 113420 h 143185"/>
              <a:gd name="connsiteX3" fmla="*/ 1536744 w 1536744"/>
              <a:gd name="connsiteY3" fmla="*/ 122536 h 143185"/>
              <a:gd name="connsiteX0" fmla="*/ 109400 w 1536744"/>
              <a:gd name="connsiteY0" fmla="*/ 0 h 143185"/>
              <a:gd name="connsiteX1" fmla="*/ 0 w 1536744"/>
              <a:gd name="connsiteY1" fmla="*/ 140615 h 143185"/>
              <a:gd name="connsiteX2" fmla="*/ 167811 w 1536744"/>
              <a:gd name="connsiteY2" fmla="*/ 113420 h 143185"/>
              <a:gd name="connsiteX3" fmla="*/ 1536744 w 1536744"/>
              <a:gd name="connsiteY3" fmla="*/ 122536 h 143185"/>
              <a:gd name="connsiteX0" fmla="*/ 109400 w 1536744"/>
              <a:gd name="connsiteY0" fmla="*/ 0 h 143185"/>
              <a:gd name="connsiteX1" fmla="*/ 0 w 1536744"/>
              <a:gd name="connsiteY1" fmla="*/ 140615 h 143185"/>
              <a:gd name="connsiteX2" fmla="*/ 167811 w 1536744"/>
              <a:gd name="connsiteY2" fmla="*/ 113420 h 143185"/>
              <a:gd name="connsiteX3" fmla="*/ 1536744 w 1536744"/>
              <a:gd name="connsiteY3" fmla="*/ 122536 h 143185"/>
              <a:gd name="connsiteX0" fmla="*/ 109400 w 1536744"/>
              <a:gd name="connsiteY0" fmla="*/ 0 h 143185"/>
              <a:gd name="connsiteX1" fmla="*/ 0 w 1536744"/>
              <a:gd name="connsiteY1" fmla="*/ 140615 h 143185"/>
              <a:gd name="connsiteX2" fmla="*/ 167811 w 1536744"/>
              <a:gd name="connsiteY2" fmla="*/ 113420 h 143185"/>
              <a:gd name="connsiteX3" fmla="*/ 1536744 w 1536744"/>
              <a:gd name="connsiteY3" fmla="*/ 122536 h 143185"/>
              <a:gd name="connsiteX0" fmla="*/ 109400 w 2481738"/>
              <a:gd name="connsiteY0" fmla="*/ 0 h 143185"/>
              <a:gd name="connsiteX1" fmla="*/ 0 w 2481738"/>
              <a:gd name="connsiteY1" fmla="*/ 140615 h 143185"/>
              <a:gd name="connsiteX2" fmla="*/ 167811 w 2481738"/>
              <a:gd name="connsiteY2" fmla="*/ 113420 h 143185"/>
              <a:gd name="connsiteX3" fmla="*/ 2481738 w 2481738"/>
              <a:gd name="connsiteY3" fmla="*/ 68148 h 143185"/>
              <a:gd name="connsiteX0" fmla="*/ 109400 w 2481738"/>
              <a:gd name="connsiteY0" fmla="*/ 0 h 143185"/>
              <a:gd name="connsiteX1" fmla="*/ 0 w 2481738"/>
              <a:gd name="connsiteY1" fmla="*/ 140615 h 143185"/>
              <a:gd name="connsiteX2" fmla="*/ 167811 w 2481738"/>
              <a:gd name="connsiteY2" fmla="*/ 113420 h 143185"/>
              <a:gd name="connsiteX3" fmla="*/ 1621727 w 2481738"/>
              <a:gd name="connsiteY3" fmla="*/ 132737 h 143185"/>
              <a:gd name="connsiteX4" fmla="*/ 2481738 w 2481738"/>
              <a:gd name="connsiteY4" fmla="*/ 68148 h 143185"/>
              <a:gd name="connsiteX0" fmla="*/ 109400 w 2481738"/>
              <a:gd name="connsiteY0" fmla="*/ 0 h 143185"/>
              <a:gd name="connsiteX1" fmla="*/ 0 w 2481738"/>
              <a:gd name="connsiteY1" fmla="*/ 140615 h 143185"/>
              <a:gd name="connsiteX2" fmla="*/ 167811 w 2481738"/>
              <a:gd name="connsiteY2" fmla="*/ 113420 h 143185"/>
              <a:gd name="connsiteX3" fmla="*/ 1635324 w 2481738"/>
              <a:gd name="connsiteY3" fmla="*/ 115741 h 143185"/>
              <a:gd name="connsiteX4" fmla="*/ 2481738 w 2481738"/>
              <a:gd name="connsiteY4" fmla="*/ 68148 h 143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1738" h="143185">
                <a:moveTo>
                  <a:pt x="109400" y="0"/>
                </a:moveTo>
                <a:cubicBezTo>
                  <a:pt x="415" y="143185"/>
                  <a:pt x="105586" y="829"/>
                  <a:pt x="0" y="140615"/>
                </a:cubicBezTo>
                <a:cubicBezTo>
                  <a:pt x="162136" y="112495"/>
                  <a:pt x="81649" y="130030"/>
                  <a:pt x="167811" y="113420"/>
                </a:cubicBezTo>
                <a:lnTo>
                  <a:pt x="1635324" y="115741"/>
                </a:lnTo>
                <a:lnTo>
                  <a:pt x="2481738" y="68148"/>
                </a:lnTo>
              </a:path>
            </a:pathLst>
          </a:cu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zh-TW" altLang="en-US" sz="2400">
              <a:latin typeface="標楷體" pitchFamily="65" charset="-120"/>
              <a:ea typeface="標楷體" pitchFamily="65" charset="-120"/>
            </a:endParaRPr>
          </a:p>
        </p:txBody>
      </p:sp>
      <p:sp>
        <p:nvSpPr>
          <p:cNvPr id="20" name="手繪多邊形 19"/>
          <p:cNvSpPr/>
          <p:nvPr/>
        </p:nvSpPr>
        <p:spPr>
          <a:xfrm>
            <a:off x="3090896" y="5495136"/>
            <a:ext cx="110476" cy="379583"/>
          </a:xfrm>
          <a:custGeom>
            <a:avLst/>
            <a:gdLst>
              <a:gd name="connsiteX0" fmla="*/ 84982 w 166564"/>
              <a:gd name="connsiteY0" fmla="*/ 0 h 407911"/>
              <a:gd name="connsiteX1" fmla="*/ 0 w 166564"/>
              <a:gd name="connsiteY1" fmla="*/ 210754 h 407911"/>
              <a:gd name="connsiteX2" fmla="*/ 95179 w 166564"/>
              <a:gd name="connsiteY2" fmla="*/ 407911 h 407911"/>
              <a:gd name="connsiteX3" fmla="*/ 166564 w 166564"/>
              <a:gd name="connsiteY3" fmla="*/ 203955 h 407911"/>
              <a:gd name="connsiteX4" fmla="*/ 84982 w 166564"/>
              <a:gd name="connsiteY4" fmla="*/ 0 h 407911"/>
              <a:gd name="connsiteX0" fmla="*/ 84982 w 166564"/>
              <a:gd name="connsiteY0" fmla="*/ 0 h 407911"/>
              <a:gd name="connsiteX1" fmla="*/ 0 w 166564"/>
              <a:gd name="connsiteY1" fmla="*/ 210754 h 407911"/>
              <a:gd name="connsiteX2" fmla="*/ 95179 w 166564"/>
              <a:gd name="connsiteY2" fmla="*/ 407911 h 407911"/>
              <a:gd name="connsiteX3" fmla="*/ 166564 w 166564"/>
              <a:gd name="connsiteY3" fmla="*/ 203955 h 407911"/>
              <a:gd name="connsiteX4" fmla="*/ 159765 w 166564"/>
              <a:gd name="connsiteY4" fmla="*/ 105376 h 407911"/>
              <a:gd name="connsiteX5" fmla="*/ 84982 w 166564"/>
              <a:gd name="connsiteY5" fmla="*/ 0 h 407911"/>
              <a:gd name="connsiteX0" fmla="*/ 84982 w 166564"/>
              <a:gd name="connsiteY0" fmla="*/ 0 h 407911"/>
              <a:gd name="connsiteX1" fmla="*/ 0 w 166564"/>
              <a:gd name="connsiteY1" fmla="*/ 210754 h 407911"/>
              <a:gd name="connsiteX2" fmla="*/ 95179 w 166564"/>
              <a:gd name="connsiteY2" fmla="*/ 407911 h 407911"/>
              <a:gd name="connsiteX3" fmla="*/ 166564 w 166564"/>
              <a:gd name="connsiteY3" fmla="*/ 203955 h 407911"/>
              <a:gd name="connsiteX4" fmla="*/ 84982 w 166564"/>
              <a:gd name="connsiteY4" fmla="*/ 0 h 407911"/>
              <a:gd name="connsiteX0" fmla="*/ 84982 w 166564"/>
              <a:gd name="connsiteY0" fmla="*/ 1133 h 409044"/>
              <a:gd name="connsiteX1" fmla="*/ 0 w 166564"/>
              <a:gd name="connsiteY1" fmla="*/ 211887 h 409044"/>
              <a:gd name="connsiteX2" fmla="*/ 95179 w 166564"/>
              <a:gd name="connsiteY2" fmla="*/ 409044 h 409044"/>
              <a:gd name="connsiteX3" fmla="*/ 166564 w 166564"/>
              <a:gd name="connsiteY3" fmla="*/ 205088 h 409044"/>
              <a:gd name="connsiteX4" fmla="*/ 84982 w 166564"/>
              <a:gd name="connsiteY4" fmla="*/ 1133 h 409044"/>
              <a:gd name="connsiteX0" fmla="*/ 86681 w 168263"/>
              <a:gd name="connsiteY0" fmla="*/ 1133 h 409044"/>
              <a:gd name="connsiteX1" fmla="*/ 1699 w 168263"/>
              <a:gd name="connsiteY1" fmla="*/ 211887 h 409044"/>
              <a:gd name="connsiteX2" fmla="*/ 96878 w 168263"/>
              <a:gd name="connsiteY2" fmla="*/ 409044 h 409044"/>
              <a:gd name="connsiteX3" fmla="*/ 168263 w 168263"/>
              <a:gd name="connsiteY3" fmla="*/ 205088 h 409044"/>
              <a:gd name="connsiteX4" fmla="*/ 86681 w 168263"/>
              <a:gd name="connsiteY4" fmla="*/ 1133 h 409044"/>
              <a:gd name="connsiteX0" fmla="*/ 86681 w 168263"/>
              <a:gd name="connsiteY0" fmla="*/ 1133 h 410177"/>
              <a:gd name="connsiteX1" fmla="*/ 1699 w 168263"/>
              <a:gd name="connsiteY1" fmla="*/ 211887 h 410177"/>
              <a:gd name="connsiteX2" fmla="*/ 96878 w 168263"/>
              <a:gd name="connsiteY2" fmla="*/ 409044 h 410177"/>
              <a:gd name="connsiteX3" fmla="*/ 168263 w 168263"/>
              <a:gd name="connsiteY3" fmla="*/ 205088 h 410177"/>
              <a:gd name="connsiteX4" fmla="*/ 86681 w 168263"/>
              <a:gd name="connsiteY4" fmla="*/ 1133 h 410177"/>
              <a:gd name="connsiteX0" fmla="*/ 86681 w 169962"/>
              <a:gd name="connsiteY0" fmla="*/ 1133 h 410177"/>
              <a:gd name="connsiteX1" fmla="*/ 1699 w 169962"/>
              <a:gd name="connsiteY1" fmla="*/ 211887 h 410177"/>
              <a:gd name="connsiteX2" fmla="*/ 96878 w 169962"/>
              <a:gd name="connsiteY2" fmla="*/ 409044 h 410177"/>
              <a:gd name="connsiteX3" fmla="*/ 168263 w 169962"/>
              <a:gd name="connsiteY3" fmla="*/ 205088 h 410177"/>
              <a:gd name="connsiteX4" fmla="*/ 86681 w 169962"/>
              <a:gd name="connsiteY4" fmla="*/ 1133 h 410177"/>
              <a:gd name="connsiteX0" fmla="*/ 69685 w 152966"/>
              <a:gd name="connsiteY0" fmla="*/ 2266 h 412443"/>
              <a:gd name="connsiteX1" fmla="*/ 1699 w 152966"/>
              <a:gd name="connsiteY1" fmla="*/ 192625 h 412443"/>
              <a:gd name="connsiteX2" fmla="*/ 79882 w 152966"/>
              <a:gd name="connsiteY2" fmla="*/ 410177 h 412443"/>
              <a:gd name="connsiteX3" fmla="*/ 151267 w 152966"/>
              <a:gd name="connsiteY3" fmla="*/ 206221 h 412443"/>
              <a:gd name="connsiteX4" fmla="*/ 69685 w 152966"/>
              <a:gd name="connsiteY4" fmla="*/ 2266 h 412443"/>
              <a:gd name="connsiteX0" fmla="*/ 69685 w 135970"/>
              <a:gd name="connsiteY0" fmla="*/ 1133 h 410177"/>
              <a:gd name="connsiteX1" fmla="*/ 1699 w 135970"/>
              <a:gd name="connsiteY1" fmla="*/ 191492 h 410177"/>
              <a:gd name="connsiteX2" fmla="*/ 79882 w 135970"/>
              <a:gd name="connsiteY2" fmla="*/ 409044 h 410177"/>
              <a:gd name="connsiteX3" fmla="*/ 134271 w 135970"/>
              <a:gd name="connsiteY3" fmla="*/ 198290 h 410177"/>
              <a:gd name="connsiteX4" fmla="*/ 69685 w 135970"/>
              <a:gd name="connsiteY4" fmla="*/ 1133 h 410177"/>
              <a:gd name="connsiteX0" fmla="*/ 58194 w 124479"/>
              <a:gd name="connsiteY0" fmla="*/ 2266 h 412443"/>
              <a:gd name="connsiteX1" fmla="*/ 1699 w 124479"/>
              <a:gd name="connsiteY1" fmla="*/ 213021 h 412443"/>
              <a:gd name="connsiteX2" fmla="*/ 68391 w 124479"/>
              <a:gd name="connsiteY2" fmla="*/ 410177 h 412443"/>
              <a:gd name="connsiteX3" fmla="*/ 122780 w 124479"/>
              <a:gd name="connsiteY3" fmla="*/ 199423 h 412443"/>
              <a:gd name="connsiteX4" fmla="*/ 58194 w 124479"/>
              <a:gd name="connsiteY4" fmla="*/ 2266 h 412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79" h="412443">
                <a:moveTo>
                  <a:pt x="58194" y="2266"/>
                </a:moveTo>
                <a:cubicBezTo>
                  <a:pt x="38014" y="4532"/>
                  <a:pt x="0" y="145036"/>
                  <a:pt x="1699" y="213021"/>
                </a:cubicBezTo>
                <a:cubicBezTo>
                  <a:pt x="3398" y="281006"/>
                  <a:pt x="48211" y="412443"/>
                  <a:pt x="68391" y="410177"/>
                </a:cubicBezTo>
                <a:cubicBezTo>
                  <a:pt x="88571" y="407911"/>
                  <a:pt x="124479" y="267408"/>
                  <a:pt x="122780" y="199423"/>
                </a:cubicBezTo>
                <a:cubicBezTo>
                  <a:pt x="121081" y="131438"/>
                  <a:pt x="78374" y="0"/>
                  <a:pt x="58194" y="2266"/>
                </a:cubicBezTo>
                <a:close/>
              </a:path>
            </a:pathLst>
          </a:cu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solidFill>
                <a:schemeClr val="tx1"/>
              </a:solidFill>
              <a:latin typeface="標楷體" pitchFamily="65" charset="-120"/>
              <a:ea typeface="標楷體" pitchFamily="65" charset="-120"/>
            </a:endParaRPr>
          </a:p>
        </p:txBody>
      </p:sp>
      <p:cxnSp>
        <p:nvCxnSpPr>
          <p:cNvPr id="22" name="直線接點 21"/>
          <p:cNvCxnSpPr/>
          <p:nvPr/>
        </p:nvCxnSpPr>
        <p:spPr>
          <a:xfrm flipH="1">
            <a:off x="4030211" y="5500242"/>
            <a:ext cx="0" cy="360000"/>
          </a:xfrm>
          <a:prstGeom prst="line">
            <a:avLst/>
          </a:prstGeom>
          <a:ln w="38100">
            <a:solidFill>
              <a:schemeClr val="bg1"/>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23" name="手繪多邊形 22"/>
          <p:cNvSpPr/>
          <p:nvPr/>
        </p:nvSpPr>
        <p:spPr>
          <a:xfrm flipV="1">
            <a:off x="1622812" y="5252335"/>
            <a:ext cx="2375113" cy="421345"/>
          </a:xfrm>
          <a:custGeom>
            <a:avLst/>
            <a:gdLst>
              <a:gd name="connsiteX0" fmla="*/ 0 w 1359702"/>
              <a:gd name="connsiteY0" fmla="*/ 202706 h 202706"/>
              <a:gd name="connsiteX1" fmla="*/ 1359702 w 1359702"/>
              <a:gd name="connsiteY1" fmla="*/ 192508 h 202706"/>
              <a:gd name="connsiteX0" fmla="*/ 0 w 1392729"/>
              <a:gd name="connsiteY0" fmla="*/ 202706 h 328643"/>
              <a:gd name="connsiteX1" fmla="*/ 1392729 w 1392729"/>
              <a:gd name="connsiteY1" fmla="*/ 328643 h 328643"/>
              <a:gd name="connsiteX0" fmla="*/ 0 w 1464736"/>
              <a:gd name="connsiteY0" fmla="*/ 202706 h 328642"/>
              <a:gd name="connsiteX1" fmla="*/ 1464736 w 1464736"/>
              <a:gd name="connsiteY1" fmla="*/ 328642 h 328642"/>
              <a:gd name="connsiteX0" fmla="*/ 72008 w 1536744"/>
              <a:gd name="connsiteY0" fmla="*/ 0 h 144015"/>
              <a:gd name="connsiteX1" fmla="*/ 0 w 1536744"/>
              <a:gd name="connsiteY1" fmla="*/ 144015 h 144015"/>
              <a:gd name="connsiteX2" fmla="*/ 1536744 w 1536744"/>
              <a:gd name="connsiteY2" fmla="*/ 125936 h 144015"/>
              <a:gd name="connsiteX0" fmla="*/ 184116 w 1648852"/>
              <a:gd name="connsiteY0" fmla="*/ 0 h 155940"/>
              <a:gd name="connsiteX1" fmla="*/ 112108 w 1648852"/>
              <a:gd name="connsiteY1" fmla="*/ 144015 h 155940"/>
              <a:gd name="connsiteX2" fmla="*/ 256124 w 1648852"/>
              <a:gd name="connsiteY2" fmla="*/ 144015 h 155940"/>
              <a:gd name="connsiteX3" fmla="*/ 1648852 w 1648852"/>
              <a:gd name="connsiteY3" fmla="*/ 125936 h 155940"/>
              <a:gd name="connsiteX0" fmla="*/ 112108 w 1576844"/>
              <a:gd name="connsiteY0" fmla="*/ 0 h 155940"/>
              <a:gd name="connsiteX1" fmla="*/ 40100 w 1576844"/>
              <a:gd name="connsiteY1" fmla="*/ 144015 h 155940"/>
              <a:gd name="connsiteX2" fmla="*/ 256124 w 1576844"/>
              <a:gd name="connsiteY2" fmla="*/ 144014 h 155940"/>
              <a:gd name="connsiteX3" fmla="*/ 1576844 w 1576844"/>
              <a:gd name="connsiteY3" fmla="*/ 125936 h 155940"/>
              <a:gd name="connsiteX0" fmla="*/ 112108 w 1576844"/>
              <a:gd name="connsiteY0" fmla="*/ 0 h 155940"/>
              <a:gd name="connsiteX1" fmla="*/ 40100 w 1576844"/>
              <a:gd name="connsiteY1" fmla="*/ 144015 h 155940"/>
              <a:gd name="connsiteX2" fmla="*/ 256124 w 1576844"/>
              <a:gd name="connsiteY2" fmla="*/ 144014 h 155940"/>
              <a:gd name="connsiteX3" fmla="*/ 256124 w 1576844"/>
              <a:gd name="connsiteY3" fmla="*/ 144014 h 155940"/>
              <a:gd name="connsiteX4" fmla="*/ 1576844 w 1576844"/>
              <a:gd name="connsiteY4" fmla="*/ 125936 h 155940"/>
              <a:gd name="connsiteX0" fmla="*/ 112108 w 1576844"/>
              <a:gd name="connsiteY0" fmla="*/ 0 h 155940"/>
              <a:gd name="connsiteX1" fmla="*/ 40100 w 1576844"/>
              <a:gd name="connsiteY1" fmla="*/ 144015 h 155940"/>
              <a:gd name="connsiteX2" fmla="*/ 256124 w 1576844"/>
              <a:gd name="connsiteY2" fmla="*/ 144014 h 155940"/>
              <a:gd name="connsiteX3" fmla="*/ 184116 w 1576844"/>
              <a:gd name="connsiteY3" fmla="*/ 72006 h 155940"/>
              <a:gd name="connsiteX4" fmla="*/ 1576844 w 1576844"/>
              <a:gd name="connsiteY4" fmla="*/ 125936 h 155940"/>
              <a:gd name="connsiteX0" fmla="*/ 112108 w 1576844"/>
              <a:gd name="connsiteY0" fmla="*/ 0 h 155940"/>
              <a:gd name="connsiteX1" fmla="*/ 40100 w 1576844"/>
              <a:gd name="connsiteY1" fmla="*/ 144015 h 155940"/>
              <a:gd name="connsiteX2" fmla="*/ 256124 w 1576844"/>
              <a:gd name="connsiteY2" fmla="*/ 144014 h 155940"/>
              <a:gd name="connsiteX3" fmla="*/ 184116 w 1576844"/>
              <a:gd name="connsiteY3" fmla="*/ 144014 h 155940"/>
              <a:gd name="connsiteX4" fmla="*/ 1576844 w 1576844"/>
              <a:gd name="connsiteY4" fmla="*/ 125936 h 155940"/>
              <a:gd name="connsiteX0" fmla="*/ 184116 w 1648852"/>
              <a:gd name="connsiteY0" fmla="*/ 0 h 155940"/>
              <a:gd name="connsiteX1" fmla="*/ 112108 w 1648852"/>
              <a:gd name="connsiteY1" fmla="*/ 144015 h 155940"/>
              <a:gd name="connsiteX2" fmla="*/ 256124 w 1648852"/>
              <a:gd name="connsiteY2" fmla="*/ 144014 h 155940"/>
              <a:gd name="connsiteX3" fmla="*/ 256124 w 1648852"/>
              <a:gd name="connsiteY3" fmla="*/ 144014 h 155940"/>
              <a:gd name="connsiteX4" fmla="*/ 1648852 w 1648852"/>
              <a:gd name="connsiteY4" fmla="*/ 125936 h 155940"/>
              <a:gd name="connsiteX0" fmla="*/ 184116 w 1648852"/>
              <a:gd name="connsiteY0" fmla="*/ 0 h 155940"/>
              <a:gd name="connsiteX1" fmla="*/ 112108 w 1648852"/>
              <a:gd name="connsiteY1" fmla="*/ 144015 h 155940"/>
              <a:gd name="connsiteX2" fmla="*/ 256124 w 1648852"/>
              <a:gd name="connsiteY2" fmla="*/ 144014 h 155940"/>
              <a:gd name="connsiteX3" fmla="*/ 279919 w 1648852"/>
              <a:gd name="connsiteY3" fmla="*/ 116820 h 155940"/>
              <a:gd name="connsiteX4" fmla="*/ 1648852 w 1648852"/>
              <a:gd name="connsiteY4" fmla="*/ 125936 h 155940"/>
              <a:gd name="connsiteX0" fmla="*/ 160321 w 1625057"/>
              <a:gd name="connsiteY0" fmla="*/ 0 h 163485"/>
              <a:gd name="connsiteX1" fmla="*/ 88313 w 1625057"/>
              <a:gd name="connsiteY1" fmla="*/ 144015 h 163485"/>
              <a:gd name="connsiteX2" fmla="*/ 256124 w 1625057"/>
              <a:gd name="connsiteY2" fmla="*/ 116820 h 163485"/>
              <a:gd name="connsiteX3" fmla="*/ 1625057 w 1625057"/>
              <a:gd name="connsiteY3" fmla="*/ 125936 h 163485"/>
              <a:gd name="connsiteX0" fmla="*/ 160321 w 1625057"/>
              <a:gd name="connsiteY0" fmla="*/ 0 h 144015"/>
              <a:gd name="connsiteX1" fmla="*/ 88313 w 1625057"/>
              <a:gd name="connsiteY1" fmla="*/ 144015 h 144015"/>
              <a:gd name="connsiteX2" fmla="*/ 256124 w 1625057"/>
              <a:gd name="connsiteY2" fmla="*/ 116820 h 144015"/>
              <a:gd name="connsiteX3" fmla="*/ 1625057 w 1625057"/>
              <a:gd name="connsiteY3" fmla="*/ 125936 h 144015"/>
              <a:gd name="connsiteX0" fmla="*/ 160321 w 1625057"/>
              <a:gd name="connsiteY0" fmla="*/ 5968 h 149983"/>
              <a:gd name="connsiteX1" fmla="*/ 88313 w 1625057"/>
              <a:gd name="connsiteY1" fmla="*/ 149983 h 149983"/>
              <a:gd name="connsiteX2" fmla="*/ 256124 w 1625057"/>
              <a:gd name="connsiteY2" fmla="*/ 122788 h 149983"/>
              <a:gd name="connsiteX3" fmla="*/ 1625057 w 1625057"/>
              <a:gd name="connsiteY3" fmla="*/ 131904 h 149983"/>
              <a:gd name="connsiteX0" fmla="*/ 160321 w 1625057"/>
              <a:gd name="connsiteY0" fmla="*/ 0 h 144015"/>
              <a:gd name="connsiteX1" fmla="*/ 88313 w 1625057"/>
              <a:gd name="connsiteY1" fmla="*/ 144015 h 144015"/>
              <a:gd name="connsiteX2" fmla="*/ 256124 w 1625057"/>
              <a:gd name="connsiteY2" fmla="*/ 116820 h 144015"/>
              <a:gd name="connsiteX3" fmla="*/ 1625057 w 1625057"/>
              <a:gd name="connsiteY3" fmla="*/ 125936 h 144015"/>
              <a:gd name="connsiteX0" fmla="*/ 72008 w 1536744"/>
              <a:gd name="connsiteY0" fmla="*/ 0 h 144015"/>
              <a:gd name="connsiteX1" fmla="*/ 0 w 1536744"/>
              <a:gd name="connsiteY1" fmla="*/ 144015 h 144015"/>
              <a:gd name="connsiteX2" fmla="*/ 167811 w 1536744"/>
              <a:gd name="connsiteY2" fmla="*/ 116820 h 144015"/>
              <a:gd name="connsiteX3" fmla="*/ 1536744 w 1536744"/>
              <a:gd name="connsiteY3" fmla="*/ 125936 h 144015"/>
              <a:gd name="connsiteX0" fmla="*/ 109400 w 1536744"/>
              <a:gd name="connsiteY0" fmla="*/ 2570 h 143185"/>
              <a:gd name="connsiteX1" fmla="*/ 0 w 1536744"/>
              <a:gd name="connsiteY1" fmla="*/ 143185 h 143185"/>
              <a:gd name="connsiteX2" fmla="*/ 167811 w 1536744"/>
              <a:gd name="connsiteY2" fmla="*/ 115990 h 143185"/>
              <a:gd name="connsiteX3" fmla="*/ 1536744 w 1536744"/>
              <a:gd name="connsiteY3" fmla="*/ 125106 h 143185"/>
              <a:gd name="connsiteX0" fmla="*/ 109400 w 1536744"/>
              <a:gd name="connsiteY0" fmla="*/ 2570 h 143185"/>
              <a:gd name="connsiteX1" fmla="*/ 0 w 1536744"/>
              <a:gd name="connsiteY1" fmla="*/ 143185 h 143185"/>
              <a:gd name="connsiteX2" fmla="*/ 167811 w 1536744"/>
              <a:gd name="connsiteY2" fmla="*/ 115990 h 143185"/>
              <a:gd name="connsiteX3" fmla="*/ 1536744 w 1536744"/>
              <a:gd name="connsiteY3" fmla="*/ 125106 h 143185"/>
              <a:gd name="connsiteX0" fmla="*/ 109400 w 1536744"/>
              <a:gd name="connsiteY0" fmla="*/ 2570 h 145755"/>
              <a:gd name="connsiteX1" fmla="*/ 0 w 1536744"/>
              <a:gd name="connsiteY1" fmla="*/ 143185 h 145755"/>
              <a:gd name="connsiteX2" fmla="*/ 167811 w 1536744"/>
              <a:gd name="connsiteY2" fmla="*/ 115990 h 145755"/>
              <a:gd name="connsiteX3" fmla="*/ 1536744 w 1536744"/>
              <a:gd name="connsiteY3" fmla="*/ 125106 h 145755"/>
              <a:gd name="connsiteX0" fmla="*/ 109400 w 1536744"/>
              <a:gd name="connsiteY0" fmla="*/ 0 h 143185"/>
              <a:gd name="connsiteX1" fmla="*/ 0 w 1536744"/>
              <a:gd name="connsiteY1" fmla="*/ 140615 h 143185"/>
              <a:gd name="connsiteX2" fmla="*/ 167811 w 1536744"/>
              <a:gd name="connsiteY2" fmla="*/ 113420 h 143185"/>
              <a:gd name="connsiteX3" fmla="*/ 1536744 w 1536744"/>
              <a:gd name="connsiteY3" fmla="*/ 122536 h 143185"/>
              <a:gd name="connsiteX0" fmla="*/ 109400 w 1536744"/>
              <a:gd name="connsiteY0" fmla="*/ 0 h 143185"/>
              <a:gd name="connsiteX1" fmla="*/ 0 w 1536744"/>
              <a:gd name="connsiteY1" fmla="*/ 140615 h 143185"/>
              <a:gd name="connsiteX2" fmla="*/ 167811 w 1536744"/>
              <a:gd name="connsiteY2" fmla="*/ 113420 h 143185"/>
              <a:gd name="connsiteX3" fmla="*/ 1536744 w 1536744"/>
              <a:gd name="connsiteY3" fmla="*/ 122536 h 143185"/>
              <a:gd name="connsiteX0" fmla="*/ 109400 w 1536744"/>
              <a:gd name="connsiteY0" fmla="*/ 0 h 143185"/>
              <a:gd name="connsiteX1" fmla="*/ 0 w 1536744"/>
              <a:gd name="connsiteY1" fmla="*/ 140615 h 143185"/>
              <a:gd name="connsiteX2" fmla="*/ 167811 w 1536744"/>
              <a:gd name="connsiteY2" fmla="*/ 113420 h 143185"/>
              <a:gd name="connsiteX3" fmla="*/ 1536744 w 1536744"/>
              <a:gd name="connsiteY3" fmla="*/ 122536 h 143185"/>
              <a:gd name="connsiteX0" fmla="*/ 109400 w 1536744"/>
              <a:gd name="connsiteY0" fmla="*/ 0 h 143185"/>
              <a:gd name="connsiteX1" fmla="*/ 0 w 1536744"/>
              <a:gd name="connsiteY1" fmla="*/ 140615 h 143185"/>
              <a:gd name="connsiteX2" fmla="*/ 167811 w 1536744"/>
              <a:gd name="connsiteY2" fmla="*/ 113420 h 143185"/>
              <a:gd name="connsiteX3" fmla="*/ 1536744 w 1536744"/>
              <a:gd name="connsiteY3" fmla="*/ 122536 h 143185"/>
              <a:gd name="connsiteX0" fmla="*/ 109400 w 2481738"/>
              <a:gd name="connsiteY0" fmla="*/ 0 h 143185"/>
              <a:gd name="connsiteX1" fmla="*/ 0 w 2481738"/>
              <a:gd name="connsiteY1" fmla="*/ 140615 h 143185"/>
              <a:gd name="connsiteX2" fmla="*/ 167811 w 2481738"/>
              <a:gd name="connsiteY2" fmla="*/ 113420 h 143185"/>
              <a:gd name="connsiteX3" fmla="*/ 2481738 w 2481738"/>
              <a:gd name="connsiteY3" fmla="*/ 68148 h 143185"/>
              <a:gd name="connsiteX0" fmla="*/ 109400 w 2481738"/>
              <a:gd name="connsiteY0" fmla="*/ 0 h 143185"/>
              <a:gd name="connsiteX1" fmla="*/ 0 w 2481738"/>
              <a:gd name="connsiteY1" fmla="*/ 140615 h 143185"/>
              <a:gd name="connsiteX2" fmla="*/ 167811 w 2481738"/>
              <a:gd name="connsiteY2" fmla="*/ 113420 h 143185"/>
              <a:gd name="connsiteX3" fmla="*/ 1621727 w 2481738"/>
              <a:gd name="connsiteY3" fmla="*/ 132737 h 143185"/>
              <a:gd name="connsiteX4" fmla="*/ 2481738 w 2481738"/>
              <a:gd name="connsiteY4" fmla="*/ 68148 h 143185"/>
              <a:gd name="connsiteX0" fmla="*/ 109400 w 2481738"/>
              <a:gd name="connsiteY0" fmla="*/ 0 h 143185"/>
              <a:gd name="connsiteX1" fmla="*/ 0 w 2481738"/>
              <a:gd name="connsiteY1" fmla="*/ 140615 h 143185"/>
              <a:gd name="connsiteX2" fmla="*/ 167811 w 2481738"/>
              <a:gd name="connsiteY2" fmla="*/ 113420 h 143185"/>
              <a:gd name="connsiteX3" fmla="*/ 1635324 w 2481738"/>
              <a:gd name="connsiteY3" fmla="*/ 115741 h 143185"/>
              <a:gd name="connsiteX4" fmla="*/ 2481738 w 2481738"/>
              <a:gd name="connsiteY4" fmla="*/ 68148 h 143185"/>
              <a:gd name="connsiteX0" fmla="*/ 109400 w 2481738"/>
              <a:gd name="connsiteY0" fmla="*/ 0 h 143185"/>
              <a:gd name="connsiteX1" fmla="*/ 0 w 2481738"/>
              <a:gd name="connsiteY1" fmla="*/ 140615 h 143185"/>
              <a:gd name="connsiteX2" fmla="*/ 127020 w 2481738"/>
              <a:gd name="connsiteY2" fmla="*/ 120219 h 143185"/>
              <a:gd name="connsiteX3" fmla="*/ 1635324 w 2481738"/>
              <a:gd name="connsiteY3" fmla="*/ 115741 h 143185"/>
              <a:gd name="connsiteX4" fmla="*/ 2481738 w 2481738"/>
              <a:gd name="connsiteY4" fmla="*/ 68148 h 143185"/>
              <a:gd name="connsiteX0" fmla="*/ 112799 w 2485137"/>
              <a:gd name="connsiteY0" fmla="*/ 0 h 466944"/>
              <a:gd name="connsiteX1" fmla="*/ 0 w 2485137"/>
              <a:gd name="connsiteY1" fmla="*/ 466944 h 466944"/>
              <a:gd name="connsiteX2" fmla="*/ 130419 w 2485137"/>
              <a:gd name="connsiteY2" fmla="*/ 120219 h 466944"/>
              <a:gd name="connsiteX3" fmla="*/ 1638723 w 2485137"/>
              <a:gd name="connsiteY3" fmla="*/ 115741 h 466944"/>
              <a:gd name="connsiteX4" fmla="*/ 2485137 w 2485137"/>
              <a:gd name="connsiteY4" fmla="*/ 68148 h 466944"/>
              <a:gd name="connsiteX0" fmla="*/ 236701 w 2609039"/>
              <a:gd name="connsiteY0" fmla="*/ 0 h 120219"/>
              <a:gd name="connsiteX1" fmla="*/ 254321 w 2609039"/>
              <a:gd name="connsiteY1" fmla="*/ 120219 h 120219"/>
              <a:gd name="connsiteX2" fmla="*/ 1762625 w 2609039"/>
              <a:gd name="connsiteY2" fmla="*/ 115741 h 120219"/>
              <a:gd name="connsiteX3" fmla="*/ 2609039 w 2609039"/>
              <a:gd name="connsiteY3" fmla="*/ 68148 h 120219"/>
              <a:gd name="connsiteX0" fmla="*/ 376070 w 2609039"/>
              <a:gd name="connsiteY0" fmla="*/ 421345 h 446391"/>
              <a:gd name="connsiteX1" fmla="*/ 254321 w 2609039"/>
              <a:gd name="connsiteY1" fmla="*/ 52071 h 446391"/>
              <a:gd name="connsiteX2" fmla="*/ 1762625 w 2609039"/>
              <a:gd name="connsiteY2" fmla="*/ 47593 h 446391"/>
              <a:gd name="connsiteX3" fmla="*/ 2609039 w 2609039"/>
              <a:gd name="connsiteY3" fmla="*/ 0 h 446391"/>
              <a:gd name="connsiteX0" fmla="*/ 121749 w 2354718"/>
              <a:gd name="connsiteY0" fmla="*/ 421345 h 421345"/>
              <a:gd name="connsiteX1" fmla="*/ 0 w 2354718"/>
              <a:gd name="connsiteY1" fmla="*/ 52071 h 421345"/>
              <a:gd name="connsiteX2" fmla="*/ 1508304 w 2354718"/>
              <a:gd name="connsiteY2" fmla="*/ 47593 h 421345"/>
              <a:gd name="connsiteX3" fmla="*/ 2354718 w 2354718"/>
              <a:gd name="connsiteY3" fmla="*/ 0 h 421345"/>
              <a:gd name="connsiteX0" fmla="*/ 142144 w 2375113"/>
              <a:gd name="connsiteY0" fmla="*/ 421345 h 421345"/>
              <a:gd name="connsiteX1" fmla="*/ 0 w 2375113"/>
              <a:gd name="connsiteY1" fmla="*/ 62268 h 421345"/>
              <a:gd name="connsiteX2" fmla="*/ 1528699 w 2375113"/>
              <a:gd name="connsiteY2" fmla="*/ 47593 h 421345"/>
              <a:gd name="connsiteX3" fmla="*/ 2375113 w 2375113"/>
              <a:gd name="connsiteY3" fmla="*/ 0 h 421345"/>
            </a:gdLst>
            <a:ahLst/>
            <a:cxnLst>
              <a:cxn ang="0">
                <a:pos x="connsiteX0" y="connsiteY0"/>
              </a:cxn>
              <a:cxn ang="0">
                <a:pos x="connsiteX1" y="connsiteY1"/>
              </a:cxn>
              <a:cxn ang="0">
                <a:pos x="connsiteX2" y="connsiteY2"/>
              </a:cxn>
              <a:cxn ang="0">
                <a:pos x="connsiteX3" y="connsiteY3"/>
              </a:cxn>
            </a:cxnLst>
            <a:rect l="l" t="t" r="r" b="b"/>
            <a:pathLst>
              <a:path w="2375113" h="421345">
                <a:moveTo>
                  <a:pt x="142144" y="421345"/>
                </a:moveTo>
                <a:lnTo>
                  <a:pt x="0" y="62268"/>
                </a:lnTo>
                <a:lnTo>
                  <a:pt x="1528699" y="47593"/>
                </a:lnTo>
                <a:lnTo>
                  <a:pt x="2375113" y="0"/>
                </a:lnTo>
              </a:path>
            </a:pathLst>
          </a:cu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zh-TW" altLang="en-US" sz="2400">
              <a:latin typeface="標楷體" pitchFamily="65" charset="-120"/>
              <a:ea typeface="標楷體" pitchFamily="65" charset="-120"/>
            </a:endParaRPr>
          </a:p>
        </p:txBody>
      </p:sp>
      <p:sp>
        <p:nvSpPr>
          <p:cNvPr id="48" name="矩形 47"/>
          <p:cNvSpPr/>
          <p:nvPr/>
        </p:nvSpPr>
        <p:spPr>
          <a:xfrm>
            <a:off x="2536898" y="6011664"/>
            <a:ext cx="1107996" cy="461665"/>
          </a:xfrm>
          <a:prstGeom prst="rect">
            <a:avLst/>
          </a:prstGeom>
        </p:spPr>
        <p:txBody>
          <a:bodyPr wrap="none">
            <a:spAutoFit/>
          </a:bodyPr>
          <a:lstStyle/>
          <a:p>
            <a:r>
              <a:rPr lang="zh-TW" altLang="zh-TW" sz="2400" dirty="0">
                <a:latin typeface="標楷體" pitchFamily="65" charset="-120"/>
                <a:ea typeface="標楷體" pitchFamily="65" charset="-120"/>
              </a:rPr>
              <a:t>凸透鏡</a:t>
            </a:r>
            <a:endParaRPr lang="zh-TW" altLang="en-US" sz="2400" dirty="0">
              <a:latin typeface="標楷體" pitchFamily="65" charset="-120"/>
              <a:ea typeface="標楷體" pitchFamily="65" charset="-120"/>
            </a:endParaRPr>
          </a:p>
        </p:txBody>
      </p:sp>
      <p:sp>
        <p:nvSpPr>
          <p:cNvPr id="49" name="矩形 48"/>
          <p:cNvSpPr/>
          <p:nvPr/>
        </p:nvSpPr>
        <p:spPr>
          <a:xfrm>
            <a:off x="3449588" y="4849347"/>
            <a:ext cx="1415772" cy="461665"/>
          </a:xfrm>
          <a:prstGeom prst="rect">
            <a:avLst/>
          </a:prstGeom>
        </p:spPr>
        <p:txBody>
          <a:bodyPr wrap="none">
            <a:spAutoFit/>
          </a:bodyPr>
          <a:lstStyle/>
          <a:p>
            <a:r>
              <a:rPr lang="zh-TW" altLang="zh-TW" sz="2400" dirty="0">
                <a:latin typeface="標楷體" pitchFamily="65" charset="-120"/>
                <a:ea typeface="標楷體" pitchFamily="65" charset="-120"/>
              </a:rPr>
              <a:t>白色光屏</a:t>
            </a:r>
            <a:endParaRPr lang="zh-TW" altLang="en-US" sz="2400" dirty="0">
              <a:latin typeface="標楷體" pitchFamily="65" charset="-120"/>
              <a:ea typeface="標楷體" pitchFamily="65" charset="-120"/>
            </a:endParaRPr>
          </a:p>
        </p:txBody>
      </p:sp>
      <p:sp>
        <p:nvSpPr>
          <p:cNvPr id="50" name="矩形 49"/>
          <p:cNvSpPr/>
          <p:nvPr/>
        </p:nvSpPr>
        <p:spPr>
          <a:xfrm>
            <a:off x="735763" y="6074117"/>
            <a:ext cx="1723549" cy="461665"/>
          </a:xfrm>
          <a:prstGeom prst="rect">
            <a:avLst/>
          </a:prstGeom>
        </p:spPr>
        <p:txBody>
          <a:bodyPr wrap="none">
            <a:spAutoFit/>
          </a:bodyPr>
          <a:lstStyle/>
          <a:p>
            <a:r>
              <a:rPr lang="zh-TW" altLang="zh-TW" sz="2400" dirty="0">
                <a:latin typeface="標楷體" pitchFamily="65" charset="-120"/>
                <a:ea typeface="標楷體" pitchFamily="65" charset="-120"/>
              </a:rPr>
              <a:t>厚平板玻璃</a:t>
            </a:r>
            <a:endParaRPr lang="zh-TW" altLang="en-US" sz="2400" dirty="0">
              <a:latin typeface="標楷體" pitchFamily="65" charset="-120"/>
              <a:ea typeface="標楷體" pitchFamily="65" charset="-120"/>
            </a:endParaRPr>
          </a:p>
        </p:txBody>
      </p:sp>
      <p:sp>
        <p:nvSpPr>
          <p:cNvPr id="51" name="矩形 50"/>
          <p:cNvSpPr/>
          <p:nvPr/>
        </p:nvSpPr>
        <p:spPr>
          <a:xfrm>
            <a:off x="2124094" y="4619643"/>
            <a:ext cx="800219" cy="461665"/>
          </a:xfrm>
          <a:prstGeom prst="rect">
            <a:avLst/>
          </a:prstGeom>
        </p:spPr>
        <p:txBody>
          <a:bodyPr wrap="none">
            <a:spAutoFit/>
          </a:bodyPr>
          <a:lstStyle/>
          <a:p>
            <a:r>
              <a:rPr lang="zh-TW" altLang="zh-TW" sz="2400" dirty="0">
                <a:solidFill>
                  <a:schemeClr val="bg1"/>
                </a:solidFill>
                <a:latin typeface="標楷體" pitchFamily="65" charset="-120"/>
                <a:ea typeface="標楷體" pitchFamily="65" charset="-120"/>
              </a:rPr>
              <a:t>雷射</a:t>
            </a:r>
            <a:endParaRPr lang="zh-TW" altLang="en-US" sz="2400" dirty="0">
              <a:solidFill>
                <a:schemeClr val="bg1"/>
              </a:solidFill>
              <a:latin typeface="標楷體" pitchFamily="65" charset="-120"/>
              <a:ea typeface="標楷體" pitchFamily="65" charset="-120"/>
            </a:endParaRPr>
          </a:p>
        </p:txBody>
      </p:sp>
      <p:pic>
        <p:nvPicPr>
          <p:cNvPr id="58" name="圖片 57" descr="3b7c9a8b68580e5f_tc.jpg"/>
          <p:cNvPicPr>
            <a:picLocks noChangeAspect="1"/>
          </p:cNvPicPr>
          <p:nvPr/>
        </p:nvPicPr>
        <p:blipFill>
          <a:blip r:embed="rId3" cstate="print"/>
          <a:srcRect b="18571"/>
          <a:stretch>
            <a:fillRect/>
          </a:stretch>
        </p:blipFill>
        <p:spPr>
          <a:xfrm>
            <a:off x="7620000" y="0"/>
            <a:ext cx="1524000" cy="930729"/>
          </a:xfrm>
          <a:prstGeom prst="rect">
            <a:avLst/>
          </a:prstGeom>
        </p:spPr>
      </p:pic>
      <p:sp>
        <p:nvSpPr>
          <p:cNvPr id="4" name="矩形 3"/>
          <p:cNvSpPr/>
          <p:nvPr/>
        </p:nvSpPr>
        <p:spPr>
          <a:xfrm>
            <a:off x="1725444" y="3761303"/>
            <a:ext cx="3108543" cy="461665"/>
          </a:xfrm>
          <a:prstGeom prst="rect">
            <a:avLst/>
          </a:prstGeom>
        </p:spPr>
        <p:txBody>
          <a:bodyPr wrap="none">
            <a:spAutoFit/>
          </a:bodyPr>
          <a:lstStyle/>
          <a:p>
            <a:r>
              <a:rPr lang="zh-TW" altLang="en-US" sz="2400" dirty="0">
                <a:solidFill>
                  <a:schemeClr val="bg1">
                    <a:lumMod val="50000"/>
                  </a:schemeClr>
                </a:solidFill>
                <a:latin typeface="標楷體" panose="03000509000000000000" pitchFamily="65" charset="-120"/>
                <a:ea typeface="標楷體" panose="03000509000000000000" pitchFamily="65" charset="-120"/>
              </a:rPr>
              <a:t>凸透鏡焦距 </a:t>
            </a:r>
            <a:r>
              <a:rPr lang="en-US" altLang="zh-TW" sz="2400" dirty="0">
                <a:solidFill>
                  <a:schemeClr val="bg1">
                    <a:lumMod val="50000"/>
                  </a:schemeClr>
                </a:solidFill>
                <a:latin typeface="標楷體" panose="03000509000000000000" pitchFamily="65" charset="-120"/>
                <a:ea typeface="標楷體" panose="03000509000000000000" pitchFamily="65" charset="-120"/>
              </a:rPr>
              <a:t>(~15 cm)</a:t>
            </a:r>
            <a:endParaRPr lang="zh-TW" altLang="en-US" sz="2400" dirty="0">
              <a:solidFill>
                <a:schemeClr val="bg1">
                  <a:lumMod val="50000"/>
                </a:schemeClr>
              </a:solidFill>
              <a:latin typeface="標楷體" panose="03000509000000000000" pitchFamily="65" charset="-120"/>
              <a:ea typeface="標楷體" panose="03000509000000000000" pitchFamily="65" charset="-120"/>
            </a:endParaRPr>
          </a:p>
        </p:txBody>
      </p:sp>
      <p:sp>
        <p:nvSpPr>
          <p:cNvPr id="60" name="矩形 59"/>
          <p:cNvSpPr/>
          <p:nvPr/>
        </p:nvSpPr>
        <p:spPr>
          <a:xfrm>
            <a:off x="5445340" y="5280145"/>
            <a:ext cx="3246324" cy="830997"/>
          </a:xfrm>
          <a:prstGeom prst="rect">
            <a:avLst/>
          </a:prstGeom>
        </p:spPr>
        <p:txBody>
          <a:bodyPr wrap="square">
            <a:spAutoFit/>
          </a:bodyPr>
          <a:lstStyle/>
          <a:p>
            <a:r>
              <a:rPr lang="en-US" altLang="zh-TW" sz="2400" dirty="0">
                <a:latin typeface="標楷體" pitchFamily="65" charset="-120"/>
                <a:ea typeface="標楷體" pitchFamily="65" charset="-120"/>
              </a:rPr>
              <a:t>PS. </a:t>
            </a:r>
            <a:r>
              <a:rPr lang="zh-TW" altLang="zh-TW" sz="2400" dirty="0">
                <a:latin typeface="標楷體" pitchFamily="65" charset="-120"/>
                <a:ea typeface="標楷體" pitchFamily="65" charset="-120"/>
              </a:rPr>
              <a:t>平板厚玻璃可以使平行光截面擴大</a:t>
            </a:r>
            <a:endParaRPr lang="zh-TW" altLang="en-US" sz="2400" dirty="0">
              <a:latin typeface="標楷體" pitchFamily="65" charset="-120"/>
              <a:ea typeface="標楷體" pitchFamily="65" charset="-120"/>
            </a:endParaRPr>
          </a:p>
        </p:txBody>
      </p:sp>
      <p:pic>
        <p:nvPicPr>
          <p:cNvPr id="5" name="圖片 4"/>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a:stretch/>
        </p:blipFill>
        <p:spPr>
          <a:xfrm>
            <a:off x="5397499" y="2527584"/>
            <a:ext cx="3514733" cy="2451639"/>
          </a:xfrm>
          <a:prstGeom prst="roundRect">
            <a:avLst>
              <a:gd name="adj" fmla="val 24215"/>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544005" y="143550"/>
            <a:ext cx="7434523" cy="770723"/>
          </a:xfrm>
        </p:spPr>
        <p:txBody>
          <a:bodyPr>
            <a:normAutofit/>
          </a:bodyPr>
          <a:lstStyle/>
          <a:p>
            <a:pPr algn="l" defTabSz="914400" rtl="0" eaLnBrk="1" latinLnBrk="0" hangingPunct="1">
              <a:spcBef>
                <a:spcPct val="0"/>
              </a:spcBef>
              <a:buNone/>
            </a:pPr>
            <a:r>
              <a:rPr lang="zh-TW" altLang="en-US" sz="4000" b="1" kern="1200" dirty="0">
                <a:solidFill>
                  <a:srgbClr val="0000FF"/>
                </a:solidFill>
                <a:latin typeface="標楷體" panose="03000509000000000000" pitchFamily="65" charset="-120"/>
                <a:ea typeface="標楷體" panose="03000509000000000000" pitchFamily="65" charset="-120"/>
                <a:cs typeface="+mn-cs"/>
              </a:rPr>
              <a:t>實驗 </a:t>
            </a:r>
            <a:r>
              <a:rPr lang="en-US" sz="4000" b="1" kern="1200" dirty="0">
                <a:solidFill>
                  <a:srgbClr val="0000FF"/>
                </a:solidFill>
                <a:latin typeface="標楷體" panose="03000509000000000000" pitchFamily="65" charset="-120"/>
                <a:ea typeface="標楷體" panose="03000509000000000000" pitchFamily="65" charset="-120"/>
                <a:cs typeface="+mn-cs"/>
              </a:rPr>
              <a:t>A-2</a:t>
            </a:r>
            <a:endParaRPr lang="zh-TW" altLang="en-US" sz="4000" b="1" kern="1200" dirty="0">
              <a:solidFill>
                <a:srgbClr val="0000FF"/>
              </a:solidFill>
              <a:latin typeface="標楷體" panose="03000509000000000000" pitchFamily="65" charset="-120"/>
              <a:ea typeface="標楷體" panose="03000509000000000000" pitchFamily="65" charset="-120"/>
              <a:cs typeface="+mn-cs"/>
            </a:endParaRPr>
          </a:p>
        </p:txBody>
      </p:sp>
      <p:sp>
        <p:nvSpPr>
          <p:cNvPr id="6" name="文字方塊 5"/>
          <p:cNvSpPr txBox="1"/>
          <p:nvPr/>
        </p:nvSpPr>
        <p:spPr>
          <a:xfrm>
            <a:off x="547015" y="1065607"/>
            <a:ext cx="3262432" cy="461665"/>
          </a:xfrm>
          <a:prstGeom prst="rect">
            <a:avLst/>
          </a:prstGeom>
          <a:noFill/>
        </p:spPr>
        <p:txBody>
          <a:bodyPr wrap="none" rtlCol="0">
            <a:spAutoFit/>
          </a:bodyPr>
          <a:lstStyle/>
          <a:p>
            <a:r>
              <a:rPr lang="en-US" altLang="zh-TW" sz="2400" dirty="0">
                <a:latin typeface="標楷體" pitchFamily="65" charset="-120"/>
                <a:ea typeface="標楷體" pitchFamily="65" charset="-120"/>
              </a:rPr>
              <a:t>(</a:t>
            </a:r>
            <a:r>
              <a:rPr lang="zh-TW" altLang="zh-TW" sz="2400" dirty="0">
                <a:latin typeface="標楷體" pitchFamily="65" charset="-120"/>
                <a:ea typeface="標楷體" pitchFamily="65" charset="-120"/>
              </a:rPr>
              <a:t>二</a:t>
            </a:r>
            <a:r>
              <a:rPr lang="en-US" altLang="zh-TW" sz="2400" dirty="0">
                <a:latin typeface="標楷體" pitchFamily="65" charset="-120"/>
                <a:ea typeface="標楷體" pitchFamily="65" charset="-120"/>
              </a:rPr>
              <a:t>)</a:t>
            </a:r>
            <a:r>
              <a:rPr lang="zh-TW" altLang="en-US" sz="2400" dirty="0">
                <a:latin typeface="標楷體" pitchFamily="65" charset="-120"/>
                <a:ea typeface="標楷體" pitchFamily="65" charset="-120"/>
              </a:rPr>
              <a:t>測量</a:t>
            </a:r>
            <a:r>
              <a:rPr lang="zh-TW" altLang="zh-TW" sz="2400" dirty="0">
                <a:latin typeface="標楷體" pitchFamily="65" charset="-120"/>
                <a:ea typeface="標楷體" pitchFamily="65" charset="-120"/>
              </a:rPr>
              <a:t>凹透鏡的焦距</a:t>
            </a:r>
            <a:endParaRPr lang="zh-TW" altLang="en-US" sz="2400" dirty="0">
              <a:latin typeface="標楷體" pitchFamily="65" charset="-120"/>
              <a:ea typeface="標楷體" pitchFamily="65" charset="-120"/>
            </a:endParaRPr>
          </a:p>
        </p:txBody>
      </p:sp>
      <p:sp>
        <p:nvSpPr>
          <p:cNvPr id="24" name="矩形 23"/>
          <p:cNvSpPr/>
          <p:nvPr/>
        </p:nvSpPr>
        <p:spPr>
          <a:xfrm>
            <a:off x="1729501" y="4500427"/>
            <a:ext cx="3384376" cy="576064"/>
          </a:xfrm>
          <a:prstGeom prst="rect">
            <a:avLst/>
          </a:prstGeom>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zh-TW" altLang="en-US" sz="2400">
              <a:solidFill>
                <a:schemeClr val="tx1"/>
              </a:solidFill>
              <a:latin typeface="標楷體" pitchFamily="65" charset="-120"/>
              <a:ea typeface="標楷體" pitchFamily="65" charset="-120"/>
            </a:endParaRPr>
          </a:p>
        </p:txBody>
      </p:sp>
      <p:sp>
        <p:nvSpPr>
          <p:cNvPr id="25" name="矩形 24"/>
          <p:cNvSpPr/>
          <p:nvPr/>
        </p:nvSpPr>
        <p:spPr>
          <a:xfrm rot="-2100000">
            <a:off x="1990829" y="4623644"/>
            <a:ext cx="169481" cy="33677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solidFill>
                <a:schemeClr val="tx1"/>
              </a:solidFill>
              <a:latin typeface="標楷體" pitchFamily="65" charset="-120"/>
              <a:ea typeface="標楷體" pitchFamily="65" charset="-120"/>
            </a:endParaRPr>
          </a:p>
        </p:txBody>
      </p:sp>
      <p:grpSp>
        <p:nvGrpSpPr>
          <p:cNvPr id="26" name="群組 25"/>
          <p:cNvGrpSpPr/>
          <p:nvPr/>
        </p:nvGrpSpPr>
        <p:grpSpPr>
          <a:xfrm rot="1177269">
            <a:off x="2264089" y="3711534"/>
            <a:ext cx="216024" cy="648072"/>
            <a:chOff x="4888496" y="1556792"/>
            <a:chExt cx="216024" cy="648072"/>
          </a:xfrm>
        </p:grpSpPr>
        <p:sp>
          <p:nvSpPr>
            <p:cNvPr id="27" name="矩形 26"/>
            <p:cNvSpPr/>
            <p:nvPr/>
          </p:nvSpPr>
          <p:spPr>
            <a:xfrm>
              <a:off x="4888496" y="1556792"/>
              <a:ext cx="216024" cy="576064"/>
            </a:xfrm>
            <a:prstGeom prst="rect">
              <a:avLst/>
            </a:prstGeom>
            <a:solidFill>
              <a:schemeClr val="bg1">
                <a:lumMod val="65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zh-TW" altLang="en-US" sz="2400">
                <a:solidFill>
                  <a:schemeClr val="tx1"/>
                </a:solidFill>
                <a:latin typeface="標楷體" pitchFamily="65" charset="-120"/>
                <a:ea typeface="標楷體" pitchFamily="65" charset="-120"/>
              </a:endParaRPr>
            </a:p>
          </p:txBody>
        </p:sp>
        <p:sp>
          <p:nvSpPr>
            <p:cNvPr id="28" name="矩形 27"/>
            <p:cNvSpPr/>
            <p:nvPr/>
          </p:nvSpPr>
          <p:spPr>
            <a:xfrm>
              <a:off x="4932040" y="2132856"/>
              <a:ext cx="144016" cy="7200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zh-TW" altLang="en-US" sz="2400">
                <a:solidFill>
                  <a:schemeClr val="tx1"/>
                </a:solidFill>
                <a:latin typeface="標楷體" pitchFamily="65" charset="-120"/>
                <a:ea typeface="標楷體" pitchFamily="65" charset="-120"/>
              </a:endParaRPr>
            </a:p>
          </p:txBody>
        </p:sp>
      </p:grpSp>
      <p:sp>
        <p:nvSpPr>
          <p:cNvPr id="29" name="手繪多邊形 28"/>
          <p:cNvSpPr/>
          <p:nvPr/>
        </p:nvSpPr>
        <p:spPr>
          <a:xfrm>
            <a:off x="2017534" y="4705628"/>
            <a:ext cx="2490166" cy="171757"/>
          </a:xfrm>
          <a:custGeom>
            <a:avLst/>
            <a:gdLst>
              <a:gd name="connsiteX0" fmla="*/ 0 w 1359702"/>
              <a:gd name="connsiteY0" fmla="*/ 202706 h 202706"/>
              <a:gd name="connsiteX1" fmla="*/ 1359702 w 1359702"/>
              <a:gd name="connsiteY1" fmla="*/ 192508 h 202706"/>
              <a:gd name="connsiteX0" fmla="*/ 0 w 1392729"/>
              <a:gd name="connsiteY0" fmla="*/ 202706 h 328643"/>
              <a:gd name="connsiteX1" fmla="*/ 1392729 w 1392729"/>
              <a:gd name="connsiteY1" fmla="*/ 328643 h 328643"/>
              <a:gd name="connsiteX0" fmla="*/ 0 w 1464736"/>
              <a:gd name="connsiteY0" fmla="*/ 202706 h 328642"/>
              <a:gd name="connsiteX1" fmla="*/ 1464736 w 1464736"/>
              <a:gd name="connsiteY1" fmla="*/ 328642 h 328642"/>
              <a:gd name="connsiteX0" fmla="*/ 72008 w 1536744"/>
              <a:gd name="connsiteY0" fmla="*/ 0 h 144015"/>
              <a:gd name="connsiteX1" fmla="*/ 0 w 1536744"/>
              <a:gd name="connsiteY1" fmla="*/ 144015 h 144015"/>
              <a:gd name="connsiteX2" fmla="*/ 1536744 w 1536744"/>
              <a:gd name="connsiteY2" fmla="*/ 125936 h 144015"/>
              <a:gd name="connsiteX0" fmla="*/ 184116 w 1648852"/>
              <a:gd name="connsiteY0" fmla="*/ 0 h 155940"/>
              <a:gd name="connsiteX1" fmla="*/ 112108 w 1648852"/>
              <a:gd name="connsiteY1" fmla="*/ 144015 h 155940"/>
              <a:gd name="connsiteX2" fmla="*/ 256124 w 1648852"/>
              <a:gd name="connsiteY2" fmla="*/ 144015 h 155940"/>
              <a:gd name="connsiteX3" fmla="*/ 1648852 w 1648852"/>
              <a:gd name="connsiteY3" fmla="*/ 125936 h 155940"/>
              <a:gd name="connsiteX0" fmla="*/ 112108 w 1576844"/>
              <a:gd name="connsiteY0" fmla="*/ 0 h 155940"/>
              <a:gd name="connsiteX1" fmla="*/ 40100 w 1576844"/>
              <a:gd name="connsiteY1" fmla="*/ 144015 h 155940"/>
              <a:gd name="connsiteX2" fmla="*/ 256124 w 1576844"/>
              <a:gd name="connsiteY2" fmla="*/ 144014 h 155940"/>
              <a:gd name="connsiteX3" fmla="*/ 1576844 w 1576844"/>
              <a:gd name="connsiteY3" fmla="*/ 125936 h 155940"/>
              <a:gd name="connsiteX0" fmla="*/ 112108 w 1576844"/>
              <a:gd name="connsiteY0" fmla="*/ 0 h 155940"/>
              <a:gd name="connsiteX1" fmla="*/ 40100 w 1576844"/>
              <a:gd name="connsiteY1" fmla="*/ 144015 h 155940"/>
              <a:gd name="connsiteX2" fmla="*/ 256124 w 1576844"/>
              <a:gd name="connsiteY2" fmla="*/ 144014 h 155940"/>
              <a:gd name="connsiteX3" fmla="*/ 256124 w 1576844"/>
              <a:gd name="connsiteY3" fmla="*/ 144014 h 155940"/>
              <a:gd name="connsiteX4" fmla="*/ 1576844 w 1576844"/>
              <a:gd name="connsiteY4" fmla="*/ 125936 h 155940"/>
              <a:gd name="connsiteX0" fmla="*/ 112108 w 1576844"/>
              <a:gd name="connsiteY0" fmla="*/ 0 h 155940"/>
              <a:gd name="connsiteX1" fmla="*/ 40100 w 1576844"/>
              <a:gd name="connsiteY1" fmla="*/ 144015 h 155940"/>
              <a:gd name="connsiteX2" fmla="*/ 256124 w 1576844"/>
              <a:gd name="connsiteY2" fmla="*/ 144014 h 155940"/>
              <a:gd name="connsiteX3" fmla="*/ 184116 w 1576844"/>
              <a:gd name="connsiteY3" fmla="*/ 72006 h 155940"/>
              <a:gd name="connsiteX4" fmla="*/ 1576844 w 1576844"/>
              <a:gd name="connsiteY4" fmla="*/ 125936 h 155940"/>
              <a:gd name="connsiteX0" fmla="*/ 112108 w 1576844"/>
              <a:gd name="connsiteY0" fmla="*/ 0 h 155940"/>
              <a:gd name="connsiteX1" fmla="*/ 40100 w 1576844"/>
              <a:gd name="connsiteY1" fmla="*/ 144015 h 155940"/>
              <a:gd name="connsiteX2" fmla="*/ 256124 w 1576844"/>
              <a:gd name="connsiteY2" fmla="*/ 144014 h 155940"/>
              <a:gd name="connsiteX3" fmla="*/ 184116 w 1576844"/>
              <a:gd name="connsiteY3" fmla="*/ 144014 h 155940"/>
              <a:gd name="connsiteX4" fmla="*/ 1576844 w 1576844"/>
              <a:gd name="connsiteY4" fmla="*/ 125936 h 155940"/>
              <a:gd name="connsiteX0" fmla="*/ 184116 w 1648852"/>
              <a:gd name="connsiteY0" fmla="*/ 0 h 155940"/>
              <a:gd name="connsiteX1" fmla="*/ 112108 w 1648852"/>
              <a:gd name="connsiteY1" fmla="*/ 144015 h 155940"/>
              <a:gd name="connsiteX2" fmla="*/ 256124 w 1648852"/>
              <a:gd name="connsiteY2" fmla="*/ 144014 h 155940"/>
              <a:gd name="connsiteX3" fmla="*/ 256124 w 1648852"/>
              <a:gd name="connsiteY3" fmla="*/ 144014 h 155940"/>
              <a:gd name="connsiteX4" fmla="*/ 1648852 w 1648852"/>
              <a:gd name="connsiteY4" fmla="*/ 125936 h 155940"/>
              <a:gd name="connsiteX0" fmla="*/ 184116 w 1648852"/>
              <a:gd name="connsiteY0" fmla="*/ 0 h 155940"/>
              <a:gd name="connsiteX1" fmla="*/ 112108 w 1648852"/>
              <a:gd name="connsiteY1" fmla="*/ 144015 h 155940"/>
              <a:gd name="connsiteX2" fmla="*/ 256124 w 1648852"/>
              <a:gd name="connsiteY2" fmla="*/ 144014 h 155940"/>
              <a:gd name="connsiteX3" fmla="*/ 279919 w 1648852"/>
              <a:gd name="connsiteY3" fmla="*/ 116820 h 155940"/>
              <a:gd name="connsiteX4" fmla="*/ 1648852 w 1648852"/>
              <a:gd name="connsiteY4" fmla="*/ 125936 h 155940"/>
              <a:gd name="connsiteX0" fmla="*/ 160321 w 1625057"/>
              <a:gd name="connsiteY0" fmla="*/ 0 h 163485"/>
              <a:gd name="connsiteX1" fmla="*/ 88313 w 1625057"/>
              <a:gd name="connsiteY1" fmla="*/ 144015 h 163485"/>
              <a:gd name="connsiteX2" fmla="*/ 256124 w 1625057"/>
              <a:gd name="connsiteY2" fmla="*/ 116820 h 163485"/>
              <a:gd name="connsiteX3" fmla="*/ 1625057 w 1625057"/>
              <a:gd name="connsiteY3" fmla="*/ 125936 h 163485"/>
              <a:gd name="connsiteX0" fmla="*/ 160321 w 1625057"/>
              <a:gd name="connsiteY0" fmla="*/ 0 h 144015"/>
              <a:gd name="connsiteX1" fmla="*/ 88313 w 1625057"/>
              <a:gd name="connsiteY1" fmla="*/ 144015 h 144015"/>
              <a:gd name="connsiteX2" fmla="*/ 256124 w 1625057"/>
              <a:gd name="connsiteY2" fmla="*/ 116820 h 144015"/>
              <a:gd name="connsiteX3" fmla="*/ 1625057 w 1625057"/>
              <a:gd name="connsiteY3" fmla="*/ 125936 h 144015"/>
              <a:gd name="connsiteX0" fmla="*/ 160321 w 1625057"/>
              <a:gd name="connsiteY0" fmla="*/ 5968 h 149983"/>
              <a:gd name="connsiteX1" fmla="*/ 88313 w 1625057"/>
              <a:gd name="connsiteY1" fmla="*/ 149983 h 149983"/>
              <a:gd name="connsiteX2" fmla="*/ 256124 w 1625057"/>
              <a:gd name="connsiteY2" fmla="*/ 122788 h 149983"/>
              <a:gd name="connsiteX3" fmla="*/ 1625057 w 1625057"/>
              <a:gd name="connsiteY3" fmla="*/ 131904 h 149983"/>
              <a:gd name="connsiteX0" fmla="*/ 160321 w 1625057"/>
              <a:gd name="connsiteY0" fmla="*/ 0 h 144015"/>
              <a:gd name="connsiteX1" fmla="*/ 88313 w 1625057"/>
              <a:gd name="connsiteY1" fmla="*/ 144015 h 144015"/>
              <a:gd name="connsiteX2" fmla="*/ 256124 w 1625057"/>
              <a:gd name="connsiteY2" fmla="*/ 116820 h 144015"/>
              <a:gd name="connsiteX3" fmla="*/ 1625057 w 1625057"/>
              <a:gd name="connsiteY3" fmla="*/ 125936 h 144015"/>
              <a:gd name="connsiteX0" fmla="*/ 72008 w 1536744"/>
              <a:gd name="connsiteY0" fmla="*/ 0 h 144015"/>
              <a:gd name="connsiteX1" fmla="*/ 0 w 1536744"/>
              <a:gd name="connsiteY1" fmla="*/ 144015 h 144015"/>
              <a:gd name="connsiteX2" fmla="*/ 167811 w 1536744"/>
              <a:gd name="connsiteY2" fmla="*/ 116820 h 144015"/>
              <a:gd name="connsiteX3" fmla="*/ 1536744 w 1536744"/>
              <a:gd name="connsiteY3" fmla="*/ 125936 h 144015"/>
              <a:gd name="connsiteX0" fmla="*/ 109400 w 1536744"/>
              <a:gd name="connsiteY0" fmla="*/ 2570 h 143185"/>
              <a:gd name="connsiteX1" fmla="*/ 0 w 1536744"/>
              <a:gd name="connsiteY1" fmla="*/ 143185 h 143185"/>
              <a:gd name="connsiteX2" fmla="*/ 167811 w 1536744"/>
              <a:gd name="connsiteY2" fmla="*/ 115990 h 143185"/>
              <a:gd name="connsiteX3" fmla="*/ 1536744 w 1536744"/>
              <a:gd name="connsiteY3" fmla="*/ 125106 h 143185"/>
              <a:gd name="connsiteX0" fmla="*/ 109400 w 1536744"/>
              <a:gd name="connsiteY0" fmla="*/ 2570 h 143185"/>
              <a:gd name="connsiteX1" fmla="*/ 0 w 1536744"/>
              <a:gd name="connsiteY1" fmla="*/ 143185 h 143185"/>
              <a:gd name="connsiteX2" fmla="*/ 167811 w 1536744"/>
              <a:gd name="connsiteY2" fmla="*/ 115990 h 143185"/>
              <a:gd name="connsiteX3" fmla="*/ 1536744 w 1536744"/>
              <a:gd name="connsiteY3" fmla="*/ 125106 h 143185"/>
              <a:gd name="connsiteX0" fmla="*/ 109400 w 1536744"/>
              <a:gd name="connsiteY0" fmla="*/ 2570 h 145755"/>
              <a:gd name="connsiteX1" fmla="*/ 0 w 1536744"/>
              <a:gd name="connsiteY1" fmla="*/ 143185 h 145755"/>
              <a:gd name="connsiteX2" fmla="*/ 167811 w 1536744"/>
              <a:gd name="connsiteY2" fmla="*/ 115990 h 145755"/>
              <a:gd name="connsiteX3" fmla="*/ 1536744 w 1536744"/>
              <a:gd name="connsiteY3" fmla="*/ 125106 h 145755"/>
              <a:gd name="connsiteX0" fmla="*/ 109400 w 1536744"/>
              <a:gd name="connsiteY0" fmla="*/ 0 h 143185"/>
              <a:gd name="connsiteX1" fmla="*/ 0 w 1536744"/>
              <a:gd name="connsiteY1" fmla="*/ 140615 h 143185"/>
              <a:gd name="connsiteX2" fmla="*/ 167811 w 1536744"/>
              <a:gd name="connsiteY2" fmla="*/ 113420 h 143185"/>
              <a:gd name="connsiteX3" fmla="*/ 1536744 w 1536744"/>
              <a:gd name="connsiteY3" fmla="*/ 122536 h 143185"/>
              <a:gd name="connsiteX0" fmla="*/ 109400 w 1536744"/>
              <a:gd name="connsiteY0" fmla="*/ 0 h 143185"/>
              <a:gd name="connsiteX1" fmla="*/ 0 w 1536744"/>
              <a:gd name="connsiteY1" fmla="*/ 140615 h 143185"/>
              <a:gd name="connsiteX2" fmla="*/ 167811 w 1536744"/>
              <a:gd name="connsiteY2" fmla="*/ 113420 h 143185"/>
              <a:gd name="connsiteX3" fmla="*/ 1536744 w 1536744"/>
              <a:gd name="connsiteY3" fmla="*/ 122536 h 143185"/>
              <a:gd name="connsiteX0" fmla="*/ 109400 w 1536744"/>
              <a:gd name="connsiteY0" fmla="*/ 0 h 143185"/>
              <a:gd name="connsiteX1" fmla="*/ 0 w 1536744"/>
              <a:gd name="connsiteY1" fmla="*/ 140615 h 143185"/>
              <a:gd name="connsiteX2" fmla="*/ 167811 w 1536744"/>
              <a:gd name="connsiteY2" fmla="*/ 113420 h 143185"/>
              <a:gd name="connsiteX3" fmla="*/ 1536744 w 1536744"/>
              <a:gd name="connsiteY3" fmla="*/ 122536 h 143185"/>
              <a:gd name="connsiteX0" fmla="*/ 109400 w 1536744"/>
              <a:gd name="connsiteY0" fmla="*/ 0 h 143185"/>
              <a:gd name="connsiteX1" fmla="*/ 0 w 1536744"/>
              <a:gd name="connsiteY1" fmla="*/ 140615 h 143185"/>
              <a:gd name="connsiteX2" fmla="*/ 167811 w 1536744"/>
              <a:gd name="connsiteY2" fmla="*/ 113420 h 143185"/>
              <a:gd name="connsiteX3" fmla="*/ 1536744 w 1536744"/>
              <a:gd name="connsiteY3" fmla="*/ 122536 h 143185"/>
              <a:gd name="connsiteX0" fmla="*/ 109400 w 2481738"/>
              <a:gd name="connsiteY0" fmla="*/ 0 h 143185"/>
              <a:gd name="connsiteX1" fmla="*/ 0 w 2481738"/>
              <a:gd name="connsiteY1" fmla="*/ 140615 h 143185"/>
              <a:gd name="connsiteX2" fmla="*/ 167811 w 2481738"/>
              <a:gd name="connsiteY2" fmla="*/ 113420 h 143185"/>
              <a:gd name="connsiteX3" fmla="*/ 2481738 w 2481738"/>
              <a:gd name="connsiteY3" fmla="*/ 68148 h 143185"/>
              <a:gd name="connsiteX0" fmla="*/ 109400 w 2481738"/>
              <a:gd name="connsiteY0" fmla="*/ 0 h 143185"/>
              <a:gd name="connsiteX1" fmla="*/ 0 w 2481738"/>
              <a:gd name="connsiteY1" fmla="*/ 140615 h 143185"/>
              <a:gd name="connsiteX2" fmla="*/ 167811 w 2481738"/>
              <a:gd name="connsiteY2" fmla="*/ 113420 h 143185"/>
              <a:gd name="connsiteX3" fmla="*/ 1621727 w 2481738"/>
              <a:gd name="connsiteY3" fmla="*/ 132737 h 143185"/>
              <a:gd name="connsiteX4" fmla="*/ 2481738 w 2481738"/>
              <a:gd name="connsiteY4" fmla="*/ 68148 h 143185"/>
              <a:gd name="connsiteX0" fmla="*/ 109400 w 2481738"/>
              <a:gd name="connsiteY0" fmla="*/ 0 h 143185"/>
              <a:gd name="connsiteX1" fmla="*/ 0 w 2481738"/>
              <a:gd name="connsiteY1" fmla="*/ 140615 h 143185"/>
              <a:gd name="connsiteX2" fmla="*/ 167811 w 2481738"/>
              <a:gd name="connsiteY2" fmla="*/ 113420 h 143185"/>
              <a:gd name="connsiteX3" fmla="*/ 1635324 w 2481738"/>
              <a:gd name="connsiteY3" fmla="*/ 115741 h 143185"/>
              <a:gd name="connsiteX4" fmla="*/ 2481738 w 2481738"/>
              <a:gd name="connsiteY4" fmla="*/ 68148 h 143185"/>
              <a:gd name="connsiteX0" fmla="*/ 109400 w 2481738"/>
              <a:gd name="connsiteY0" fmla="*/ 0 h 143185"/>
              <a:gd name="connsiteX1" fmla="*/ 0 w 2481738"/>
              <a:gd name="connsiteY1" fmla="*/ 140615 h 143185"/>
              <a:gd name="connsiteX2" fmla="*/ 167811 w 2481738"/>
              <a:gd name="connsiteY2" fmla="*/ 113420 h 143185"/>
              <a:gd name="connsiteX3" fmla="*/ 918434 w 2481738"/>
              <a:gd name="connsiteY3" fmla="*/ 123056 h 143185"/>
              <a:gd name="connsiteX4" fmla="*/ 2481738 w 2481738"/>
              <a:gd name="connsiteY4" fmla="*/ 68148 h 143185"/>
              <a:gd name="connsiteX0" fmla="*/ 109400 w 2481738"/>
              <a:gd name="connsiteY0" fmla="*/ 0 h 171757"/>
              <a:gd name="connsiteX1" fmla="*/ 0 w 2481738"/>
              <a:gd name="connsiteY1" fmla="*/ 140615 h 171757"/>
              <a:gd name="connsiteX2" fmla="*/ 167811 w 2481738"/>
              <a:gd name="connsiteY2" fmla="*/ 113420 h 171757"/>
              <a:gd name="connsiteX3" fmla="*/ 918434 w 2481738"/>
              <a:gd name="connsiteY3" fmla="*/ 123056 h 171757"/>
              <a:gd name="connsiteX4" fmla="*/ 1634903 w 2481738"/>
              <a:gd name="connsiteY4" fmla="*/ 171757 h 171757"/>
              <a:gd name="connsiteX5" fmla="*/ 2481738 w 2481738"/>
              <a:gd name="connsiteY5" fmla="*/ 68148 h 171757"/>
              <a:gd name="connsiteX0" fmla="*/ 109400 w 2481738"/>
              <a:gd name="connsiteY0" fmla="*/ 0 h 171757"/>
              <a:gd name="connsiteX1" fmla="*/ 0 w 2481738"/>
              <a:gd name="connsiteY1" fmla="*/ 140615 h 171757"/>
              <a:gd name="connsiteX2" fmla="*/ 167811 w 2481738"/>
              <a:gd name="connsiteY2" fmla="*/ 113420 h 171757"/>
              <a:gd name="connsiteX3" fmla="*/ 918434 w 2481738"/>
              <a:gd name="connsiteY3" fmla="*/ 123056 h 171757"/>
              <a:gd name="connsiteX4" fmla="*/ 1634903 w 2481738"/>
              <a:gd name="connsiteY4" fmla="*/ 171757 h 171757"/>
              <a:gd name="connsiteX5" fmla="*/ 2481738 w 2481738"/>
              <a:gd name="connsiteY5" fmla="*/ 163246 h 171757"/>
              <a:gd name="connsiteX0" fmla="*/ 109400 w 2490166"/>
              <a:gd name="connsiteY0" fmla="*/ 0 h 188529"/>
              <a:gd name="connsiteX1" fmla="*/ 0 w 2490166"/>
              <a:gd name="connsiteY1" fmla="*/ 140615 h 188529"/>
              <a:gd name="connsiteX2" fmla="*/ 167811 w 2490166"/>
              <a:gd name="connsiteY2" fmla="*/ 113420 h 188529"/>
              <a:gd name="connsiteX3" fmla="*/ 918434 w 2490166"/>
              <a:gd name="connsiteY3" fmla="*/ 123056 h 188529"/>
              <a:gd name="connsiteX4" fmla="*/ 1634903 w 2490166"/>
              <a:gd name="connsiteY4" fmla="*/ 171757 h 188529"/>
              <a:gd name="connsiteX5" fmla="*/ 2490166 w 2490166"/>
              <a:gd name="connsiteY5" fmla="*/ 188529 h 188529"/>
              <a:gd name="connsiteX0" fmla="*/ 109400 w 2490166"/>
              <a:gd name="connsiteY0" fmla="*/ 0 h 171757"/>
              <a:gd name="connsiteX1" fmla="*/ 0 w 2490166"/>
              <a:gd name="connsiteY1" fmla="*/ 140615 h 171757"/>
              <a:gd name="connsiteX2" fmla="*/ 167811 w 2490166"/>
              <a:gd name="connsiteY2" fmla="*/ 113420 h 171757"/>
              <a:gd name="connsiteX3" fmla="*/ 918434 w 2490166"/>
              <a:gd name="connsiteY3" fmla="*/ 123056 h 171757"/>
              <a:gd name="connsiteX4" fmla="*/ 1634903 w 2490166"/>
              <a:gd name="connsiteY4" fmla="*/ 171757 h 171757"/>
              <a:gd name="connsiteX5" fmla="*/ 2490166 w 2490166"/>
              <a:gd name="connsiteY5" fmla="*/ 168027 h 171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0166" h="171757">
                <a:moveTo>
                  <a:pt x="109400" y="0"/>
                </a:moveTo>
                <a:cubicBezTo>
                  <a:pt x="415" y="143185"/>
                  <a:pt x="105586" y="829"/>
                  <a:pt x="0" y="140615"/>
                </a:cubicBezTo>
                <a:cubicBezTo>
                  <a:pt x="162136" y="112495"/>
                  <a:pt x="81649" y="130030"/>
                  <a:pt x="167811" y="113420"/>
                </a:cubicBezTo>
                <a:lnTo>
                  <a:pt x="918434" y="123056"/>
                </a:lnTo>
                <a:lnTo>
                  <a:pt x="1634903" y="171757"/>
                </a:lnTo>
                <a:lnTo>
                  <a:pt x="2490166" y="168027"/>
                </a:lnTo>
              </a:path>
            </a:pathLst>
          </a:cu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zh-TW" altLang="en-US" sz="2400">
              <a:latin typeface="標楷體" pitchFamily="65" charset="-120"/>
              <a:ea typeface="標楷體" pitchFamily="65" charset="-120"/>
            </a:endParaRPr>
          </a:p>
        </p:txBody>
      </p:sp>
      <p:sp>
        <p:nvSpPr>
          <p:cNvPr id="30" name="手繪多邊形 29"/>
          <p:cNvSpPr/>
          <p:nvPr/>
        </p:nvSpPr>
        <p:spPr>
          <a:xfrm>
            <a:off x="3588272" y="4587951"/>
            <a:ext cx="110476" cy="379583"/>
          </a:xfrm>
          <a:custGeom>
            <a:avLst/>
            <a:gdLst>
              <a:gd name="connsiteX0" fmla="*/ 84982 w 166564"/>
              <a:gd name="connsiteY0" fmla="*/ 0 h 407911"/>
              <a:gd name="connsiteX1" fmla="*/ 0 w 166564"/>
              <a:gd name="connsiteY1" fmla="*/ 210754 h 407911"/>
              <a:gd name="connsiteX2" fmla="*/ 95179 w 166564"/>
              <a:gd name="connsiteY2" fmla="*/ 407911 h 407911"/>
              <a:gd name="connsiteX3" fmla="*/ 166564 w 166564"/>
              <a:gd name="connsiteY3" fmla="*/ 203955 h 407911"/>
              <a:gd name="connsiteX4" fmla="*/ 84982 w 166564"/>
              <a:gd name="connsiteY4" fmla="*/ 0 h 407911"/>
              <a:gd name="connsiteX0" fmla="*/ 84982 w 166564"/>
              <a:gd name="connsiteY0" fmla="*/ 0 h 407911"/>
              <a:gd name="connsiteX1" fmla="*/ 0 w 166564"/>
              <a:gd name="connsiteY1" fmla="*/ 210754 h 407911"/>
              <a:gd name="connsiteX2" fmla="*/ 95179 w 166564"/>
              <a:gd name="connsiteY2" fmla="*/ 407911 h 407911"/>
              <a:gd name="connsiteX3" fmla="*/ 166564 w 166564"/>
              <a:gd name="connsiteY3" fmla="*/ 203955 h 407911"/>
              <a:gd name="connsiteX4" fmla="*/ 159765 w 166564"/>
              <a:gd name="connsiteY4" fmla="*/ 105376 h 407911"/>
              <a:gd name="connsiteX5" fmla="*/ 84982 w 166564"/>
              <a:gd name="connsiteY5" fmla="*/ 0 h 407911"/>
              <a:gd name="connsiteX0" fmla="*/ 84982 w 166564"/>
              <a:gd name="connsiteY0" fmla="*/ 0 h 407911"/>
              <a:gd name="connsiteX1" fmla="*/ 0 w 166564"/>
              <a:gd name="connsiteY1" fmla="*/ 210754 h 407911"/>
              <a:gd name="connsiteX2" fmla="*/ 95179 w 166564"/>
              <a:gd name="connsiteY2" fmla="*/ 407911 h 407911"/>
              <a:gd name="connsiteX3" fmla="*/ 166564 w 166564"/>
              <a:gd name="connsiteY3" fmla="*/ 203955 h 407911"/>
              <a:gd name="connsiteX4" fmla="*/ 84982 w 166564"/>
              <a:gd name="connsiteY4" fmla="*/ 0 h 407911"/>
              <a:gd name="connsiteX0" fmla="*/ 84982 w 166564"/>
              <a:gd name="connsiteY0" fmla="*/ 1133 h 409044"/>
              <a:gd name="connsiteX1" fmla="*/ 0 w 166564"/>
              <a:gd name="connsiteY1" fmla="*/ 211887 h 409044"/>
              <a:gd name="connsiteX2" fmla="*/ 95179 w 166564"/>
              <a:gd name="connsiteY2" fmla="*/ 409044 h 409044"/>
              <a:gd name="connsiteX3" fmla="*/ 166564 w 166564"/>
              <a:gd name="connsiteY3" fmla="*/ 205088 h 409044"/>
              <a:gd name="connsiteX4" fmla="*/ 84982 w 166564"/>
              <a:gd name="connsiteY4" fmla="*/ 1133 h 409044"/>
              <a:gd name="connsiteX0" fmla="*/ 86681 w 168263"/>
              <a:gd name="connsiteY0" fmla="*/ 1133 h 409044"/>
              <a:gd name="connsiteX1" fmla="*/ 1699 w 168263"/>
              <a:gd name="connsiteY1" fmla="*/ 211887 h 409044"/>
              <a:gd name="connsiteX2" fmla="*/ 96878 w 168263"/>
              <a:gd name="connsiteY2" fmla="*/ 409044 h 409044"/>
              <a:gd name="connsiteX3" fmla="*/ 168263 w 168263"/>
              <a:gd name="connsiteY3" fmla="*/ 205088 h 409044"/>
              <a:gd name="connsiteX4" fmla="*/ 86681 w 168263"/>
              <a:gd name="connsiteY4" fmla="*/ 1133 h 409044"/>
              <a:gd name="connsiteX0" fmla="*/ 86681 w 168263"/>
              <a:gd name="connsiteY0" fmla="*/ 1133 h 410177"/>
              <a:gd name="connsiteX1" fmla="*/ 1699 w 168263"/>
              <a:gd name="connsiteY1" fmla="*/ 211887 h 410177"/>
              <a:gd name="connsiteX2" fmla="*/ 96878 w 168263"/>
              <a:gd name="connsiteY2" fmla="*/ 409044 h 410177"/>
              <a:gd name="connsiteX3" fmla="*/ 168263 w 168263"/>
              <a:gd name="connsiteY3" fmla="*/ 205088 h 410177"/>
              <a:gd name="connsiteX4" fmla="*/ 86681 w 168263"/>
              <a:gd name="connsiteY4" fmla="*/ 1133 h 410177"/>
              <a:gd name="connsiteX0" fmla="*/ 86681 w 169962"/>
              <a:gd name="connsiteY0" fmla="*/ 1133 h 410177"/>
              <a:gd name="connsiteX1" fmla="*/ 1699 w 169962"/>
              <a:gd name="connsiteY1" fmla="*/ 211887 h 410177"/>
              <a:gd name="connsiteX2" fmla="*/ 96878 w 169962"/>
              <a:gd name="connsiteY2" fmla="*/ 409044 h 410177"/>
              <a:gd name="connsiteX3" fmla="*/ 168263 w 169962"/>
              <a:gd name="connsiteY3" fmla="*/ 205088 h 410177"/>
              <a:gd name="connsiteX4" fmla="*/ 86681 w 169962"/>
              <a:gd name="connsiteY4" fmla="*/ 1133 h 410177"/>
              <a:gd name="connsiteX0" fmla="*/ 69685 w 152966"/>
              <a:gd name="connsiteY0" fmla="*/ 2266 h 412443"/>
              <a:gd name="connsiteX1" fmla="*/ 1699 w 152966"/>
              <a:gd name="connsiteY1" fmla="*/ 192625 h 412443"/>
              <a:gd name="connsiteX2" fmla="*/ 79882 w 152966"/>
              <a:gd name="connsiteY2" fmla="*/ 410177 h 412443"/>
              <a:gd name="connsiteX3" fmla="*/ 151267 w 152966"/>
              <a:gd name="connsiteY3" fmla="*/ 206221 h 412443"/>
              <a:gd name="connsiteX4" fmla="*/ 69685 w 152966"/>
              <a:gd name="connsiteY4" fmla="*/ 2266 h 412443"/>
              <a:gd name="connsiteX0" fmla="*/ 69685 w 135970"/>
              <a:gd name="connsiteY0" fmla="*/ 1133 h 410177"/>
              <a:gd name="connsiteX1" fmla="*/ 1699 w 135970"/>
              <a:gd name="connsiteY1" fmla="*/ 191492 h 410177"/>
              <a:gd name="connsiteX2" fmla="*/ 79882 w 135970"/>
              <a:gd name="connsiteY2" fmla="*/ 409044 h 410177"/>
              <a:gd name="connsiteX3" fmla="*/ 134271 w 135970"/>
              <a:gd name="connsiteY3" fmla="*/ 198290 h 410177"/>
              <a:gd name="connsiteX4" fmla="*/ 69685 w 135970"/>
              <a:gd name="connsiteY4" fmla="*/ 1133 h 410177"/>
              <a:gd name="connsiteX0" fmla="*/ 58194 w 124479"/>
              <a:gd name="connsiteY0" fmla="*/ 2266 h 412443"/>
              <a:gd name="connsiteX1" fmla="*/ 1699 w 124479"/>
              <a:gd name="connsiteY1" fmla="*/ 213021 h 412443"/>
              <a:gd name="connsiteX2" fmla="*/ 68391 w 124479"/>
              <a:gd name="connsiteY2" fmla="*/ 410177 h 412443"/>
              <a:gd name="connsiteX3" fmla="*/ 122780 w 124479"/>
              <a:gd name="connsiteY3" fmla="*/ 199423 h 412443"/>
              <a:gd name="connsiteX4" fmla="*/ 58194 w 124479"/>
              <a:gd name="connsiteY4" fmla="*/ 2266 h 412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79" h="412443">
                <a:moveTo>
                  <a:pt x="58194" y="2266"/>
                </a:moveTo>
                <a:cubicBezTo>
                  <a:pt x="38014" y="4532"/>
                  <a:pt x="0" y="145036"/>
                  <a:pt x="1699" y="213021"/>
                </a:cubicBezTo>
                <a:cubicBezTo>
                  <a:pt x="3398" y="281006"/>
                  <a:pt x="48211" y="412443"/>
                  <a:pt x="68391" y="410177"/>
                </a:cubicBezTo>
                <a:cubicBezTo>
                  <a:pt x="88571" y="407911"/>
                  <a:pt x="124479" y="267408"/>
                  <a:pt x="122780" y="199423"/>
                </a:cubicBezTo>
                <a:cubicBezTo>
                  <a:pt x="121081" y="131438"/>
                  <a:pt x="78374" y="0"/>
                  <a:pt x="58194" y="2266"/>
                </a:cubicBezTo>
                <a:close/>
              </a:path>
            </a:pathLst>
          </a:cu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solidFill>
                <a:schemeClr val="tx1"/>
              </a:solidFill>
              <a:latin typeface="標楷體" pitchFamily="65" charset="-120"/>
              <a:ea typeface="標楷體" pitchFamily="65" charset="-120"/>
            </a:endParaRPr>
          </a:p>
        </p:txBody>
      </p:sp>
      <p:sp>
        <p:nvSpPr>
          <p:cNvPr id="32" name="手繪多邊形 31"/>
          <p:cNvSpPr/>
          <p:nvPr/>
        </p:nvSpPr>
        <p:spPr>
          <a:xfrm flipV="1">
            <a:off x="2120187" y="4345150"/>
            <a:ext cx="2380205" cy="359122"/>
          </a:xfrm>
          <a:custGeom>
            <a:avLst/>
            <a:gdLst>
              <a:gd name="connsiteX0" fmla="*/ 0 w 1359702"/>
              <a:gd name="connsiteY0" fmla="*/ 202706 h 202706"/>
              <a:gd name="connsiteX1" fmla="*/ 1359702 w 1359702"/>
              <a:gd name="connsiteY1" fmla="*/ 192508 h 202706"/>
              <a:gd name="connsiteX0" fmla="*/ 0 w 1392729"/>
              <a:gd name="connsiteY0" fmla="*/ 202706 h 328643"/>
              <a:gd name="connsiteX1" fmla="*/ 1392729 w 1392729"/>
              <a:gd name="connsiteY1" fmla="*/ 328643 h 328643"/>
              <a:gd name="connsiteX0" fmla="*/ 0 w 1464736"/>
              <a:gd name="connsiteY0" fmla="*/ 202706 h 328642"/>
              <a:gd name="connsiteX1" fmla="*/ 1464736 w 1464736"/>
              <a:gd name="connsiteY1" fmla="*/ 328642 h 328642"/>
              <a:gd name="connsiteX0" fmla="*/ 72008 w 1536744"/>
              <a:gd name="connsiteY0" fmla="*/ 0 h 144015"/>
              <a:gd name="connsiteX1" fmla="*/ 0 w 1536744"/>
              <a:gd name="connsiteY1" fmla="*/ 144015 h 144015"/>
              <a:gd name="connsiteX2" fmla="*/ 1536744 w 1536744"/>
              <a:gd name="connsiteY2" fmla="*/ 125936 h 144015"/>
              <a:gd name="connsiteX0" fmla="*/ 184116 w 1648852"/>
              <a:gd name="connsiteY0" fmla="*/ 0 h 155940"/>
              <a:gd name="connsiteX1" fmla="*/ 112108 w 1648852"/>
              <a:gd name="connsiteY1" fmla="*/ 144015 h 155940"/>
              <a:gd name="connsiteX2" fmla="*/ 256124 w 1648852"/>
              <a:gd name="connsiteY2" fmla="*/ 144015 h 155940"/>
              <a:gd name="connsiteX3" fmla="*/ 1648852 w 1648852"/>
              <a:gd name="connsiteY3" fmla="*/ 125936 h 155940"/>
              <a:gd name="connsiteX0" fmla="*/ 112108 w 1576844"/>
              <a:gd name="connsiteY0" fmla="*/ 0 h 155940"/>
              <a:gd name="connsiteX1" fmla="*/ 40100 w 1576844"/>
              <a:gd name="connsiteY1" fmla="*/ 144015 h 155940"/>
              <a:gd name="connsiteX2" fmla="*/ 256124 w 1576844"/>
              <a:gd name="connsiteY2" fmla="*/ 144014 h 155940"/>
              <a:gd name="connsiteX3" fmla="*/ 1576844 w 1576844"/>
              <a:gd name="connsiteY3" fmla="*/ 125936 h 155940"/>
              <a:gd name="connsiteX0" fmla="*/ 112108 w 1576844"/>
              <a:gd name="connsiteY0" fmla="*/ 0 h 155940"/>
              <a:gd name="connsiteX1" fmla="*/ 40100 w 1576844"/>
              <a:gd name="connsiteY1" fmla="*/ 144015 h 155940"/>
              <a:gd name="connsiteX2" fmla="*/ 256124 w 1576844"/>
              <a:gd name="connsiteY2" fmla="*/ 144014 h 155940"/>
              <a:gd name="connsiteX3" fmla="*/ 256124 w 1576844"/>
              <a:gd name="connsiteY3" fmla="*/ 144014 h 155940"/>
              <a:gd name="connsiteX4" fmla="*/ 1576844 w 1576844"/>
              <a:gd name="connsiteY4" fmla="*/ 125936 h 155940"/>
              <a:gd name="connsiteX0" fmla="*/ 112108 w 1576844"/>
              <a:gd name="connsiteY0" fmla="*/ 0 h 155940"/>
              <a:gd name="connsiteX1" fmla="*/ 40100 w 1576844"/>
              <a:gd name="connsiteY1" fmla="*/ 144015 h 155940"/>
              <a:gd name="connsiteX2" fmla="*/ 256124 w 1576844"/>
              <a:gd name="connsiteY2" fmla="*/ 144014 h 155940"/>
              <a:gd name="connsiteX3" fmla="*/ 184116 w 1576844"/>
              <a:gd name="connsiteY3" fmla="*/ 72006 h 155940"/>
              <a:gd name="connsiteX4" fmla="*/ 1576844 w 1576844"/>
              <a:gd name="connsiteY4" fmla="*/ 125936 h 155940"/>
              <a:gd name="connsiteX0" fmla="*/ 112108 w 1576844"/>
              <a:gd name="connsiteY0" fmla="*/ 0 h 155940"/>
              <a:gd name="connsiteX1" fmla="*/ 40100 w 1576844"/>
              <a:gd name="connsiteY1" fmla="*/ 144015 h 155940"/>
              <a:gd name="connsiteX2" fmla="*/ 256124 w 1576844"/>
              <a:gd name="connsiteY2" fmla="*/ 144014 h 155940"/>
              <a:gd name="connsiteX3" fmla="*/ 184116 w 1576844"/>
              <a:gd name="connsiteY3" fmla="*/ 144014 h 155940"/>
              <a:gd name="connsiteX4" fmla="*/ 1576844 w 1576844"/>
              <a:gd name="connsiteY4" fmla="*/ 125936 h 155940"/>
              <a:gd name="connsiteX0" fmla="*/ 184116 w 1648852"/>
              <a:gd name="connsiteY0" fmla="*/ 0 h 155940"/>
              <a:gd name="connsiteX1" fmla="*/ 112108 w 1648852"/>
              <a:gd name="connsiteY1" fmla="*/ 144015 h 155940"/>
              <a:gd name="connsiteX2" fmla="*/ 256124 w 1648852"/>
              <a:gd name="connsiteY2" fmla="*/ 144014 h 155940"/>
              <a:gd name="connsiteX3" fmla="*/ 256124 w 1648852"/>
              <a:gd name="connsiteY3" fmla="*/ 144014 h 155940"/>
              <a:gd name="connsiteX4" fmla="*/ 1648852 w 1648852"/>
              <a:gd name="connsiteY4" fmla="*/ 125936 h 155940"/>
              <a:gd name="connsiteX0" fmla="*/ 184116 w 1648852"/>
              <a:gd name="connsiteY0" fmla="*/ 0 h 155940"/>
              <a:gd name="connsiteX1" fmla="*/ 112108 w 1648852"/>
              <a:gd name="connsiteY1" fmla="*/ 144015 h 155940"/>
              <a:gd name="connsiteX2" fmla="*/ 256124 w 1648852"/>
              <a:gd name="connsiteY2" fmla="*/ 144014 h 155940"/>
              <a:gd name="connsiteX3" fmla="*/ 279919 w 1648852"/>
              <a:gd name="connsiteY3" fmla="*/ 116820 h 155940"/>
              <a:gd name="connsiteX4" fmla="*/ 1648852 w 1648852"/>
              <a:gd name="connsiteY4" fmla="*/ 125936 h 155940"/>
              <a:gd name="connsiteX0" fmla="*/ 160321 w 1625057"/>
              <a:gd name="connsiteY0" fmla="*/ 0 h 163485"/>
              <a:gd name="connsiteX1" fmla="*/ 88313 w 1625057"/>
              <a:gd name="connsiteY1" fmla="*/ 144015 h 163485"/>
              <a:gd name="connsiteX2" fmla="*/ 256124 w 1625057"/>
              <a:gd name="connsiteY2" fmla="*/ 116820 h 163485"/>
              <a:gd name="connsiteX3" fmla="*/ 1625057 w 1625057"/>
              <a:gd name="connsiteY3" fmla="*/ 125936 h 163485"/>
              <a:gd name="connsiteX0" fmla="*/ 160321 w 1625057"/>
              <a:gd name="connsiteY0" fmla="*/ 0 h 144015"/>
              <a:gd name="connsiteX1" fmla="*/ 88313 w 1625057"/>
              <a:gd name="connsiteY1" fmla="*/ 144015 h 144015"/>
              <a:gd name="connsiteX2" fmla="*/ 256124 w 1625057"/>
              <a:gd name="connsiteY2" fmla="*/ 116820 h 144015"/>
              <a:gd name="connsiteX3" fmla="*/ 1625057 w 1625057"/>
              <a:gd name="connsiteY3" fmla="*/ 125936 h 144015"/>
              <a:gd name="connsiteX0" fmla="*/ 160321 w 1625057"/>
              <a:gd name="connsiteY0" fmla="*/ 5968 h 149983"/>
              <a:gd name="connsiteX1" fmla="*/ 88313 w 1625057"/>
              <a:gd name="connsiteY1" fmla="*/ 149983 h 149983"/>
              <a:gd name="connsiteX2" fmla="*/ 256124 w 1625057"/>
              <a:gd name="connsiteY2" fmla="*/ 122788 h 149983"/>
              <a:gd name="connsiteX3" fmla="*/ 1625057 w 1625057"/>
              <a:gd name="connsiteY3" fmla="*/ 131904 h 149983"/>
              <a:gd name="connsiteX0" fmla="*/ 160321 w 1625057"/>
              <a:gd name="connsiteY0" fmla="*/ 0 h 144015"/>
              <a:gd name="connsiteX1" fmla="*/ 88313 w 1625057"/>
              <a:gd name="connsiteY1" fmla="*/ 144015 h 144015"/>
              <a:gd name="connsiteX2" fmla="*/ 256124 w 1625057"/>
              <a:gd name="connsiteY2" fmla="*/ 116820 h 144015"/>
              <a:gd name="connsiteX3" fmla="*/ 1625057 w 1625057"/>
              <a:gd name="connsiteY3" fmla="*/ 125936 h 144015"/>
              <a:gd name="connsiteX0" fmla="*/ 72008 w 1536744"/>
              <a:gd name="connsiteY0" fmla="*/ 0 h 144015"/>
              <a:gd name="connsiteX1" fmla="*/ 0 w 1536744"/>
              <a:gd name="connsiteY1" fmla="*/ 144015 h 144015"/>
              <a:gd name="connsiteX2" fmla="*/ 167811 w 1536744"/>
              <a:gd name="connsiteY2" fmla="*/ 116820 h 144015"/>
              <a:gd name="connsiteX3" fmla="*/ 1536744 w 1536744"/>
              <a:gd name="connsiteY3" fmla="*/ 125936 h 144015"/>
              <a:gd name="connsiteX0" fmla="*/ 109400 w 1536744"/>
              <a:gd name="connsiteY0" fmla="*/ 2570 h 143185"/>
              <a:gd name="connsiteX1" fmla="*/ 0 w 1536744"/>
              <a:gd name="connsiteY1" fmla="*/ 143185 h 143185"/>
              <a:gd name="connsiteX2" fmla="*/ 167811 w 1536744"/>
              <a:gd name="connsiteY2" fmla="*/ 115990 h 143185"/>
              <a:gd name="connsiteX3" fmla="*/ 1536744 w 1536744"/>
              <a:gd name="connsiteY3" fmla="*/ 125106 h 143185"/>
              <a:gd name="connsiteX0" fmla="*/ 109400 w 1536744"/>
              <a:gd name="connsiteY0" fmla="*/ 2570 h 143185"/>
              <a:gd name="connsiteX1" fmla="*/ 0 w 1536744"/>
              <a:gd name="connsiteY1" fmla="*/ 143185 h 143185"/>
              <a:gd name="connsiteX2" fmla="*/ 167811 w 1536744"/>
              <a:gd name="connsiteY2" fmla="*/ 115990 h 143185"/>
              <a:gd name="connsiteX3" fmla="*/ 1536744 w 1536744"/>
              <a:gd name="connsiteY3" fmla="*/ 125106 h 143185"/>
              <a:gd name="connsiteX0" fmla="*/ 109400 w 1536744"/>
              <a:gd name="connsiteY0" fmla="*/ 2570 h 145755"/>
              <a:gd name="connsiteX1" fmla="*/ 0 w 1536744"/>
              <a:gd name="connsiteY1" fmla="*/ 143185 h 145755"/>
              <a:gd name="connsiteX2" fmla="*/ 167811 w 1536744"/>
              <a:gd name="connsiteY2" fmla="*/ 115990 h 145755"/>
              <a:gd name="connsiteX3" fmla="*/ 1536744 w 1536744"/>
              <a:gd name="connsiteY3" fmla="*/ 125106 h 145755"/>
              <a:gd name="connsiteX0" fmla="*/ 109400 w 1536744"/>
              <a:gd name="connsiteY0" fmla="*/ 0 h 143185"/>
              <a:gd name="connsiteX1" fmla="*/ 0 w 1536744"/>
              <a:gd name="connsiteY1" fmla="*/ 140615 h 143185"/>
              <a:gd name="connsiteX2" fmla="*/ 167811 w 1536744"/>
              <a:gd name="connsiteY2" fmla="*/ 113420 h 143185"/>
              <a:gd name="connsiteX3" fmla="*/ 1536744 w 1536744"/>
              <a:gd name="connsiteY3" fmla="*/ 122536 h 143185"/>
              <a:gd name="connsiteX0" fmla="*/ 109400 w 1536744"/>
              <a:gd name="connsiteY0" fmla="*/ 0 h 143185"/>
              <a:gd name="connsiteX1" fmla="*/ 0 w 1536744"/>
              <a:gd name="connsiteY1" fmla="*/ 140615 h 143185"/>
              <a:gd name="connsiteX2" fmla="*/ 167811 w 1536744"/>
              <a:gd name="connsiteY2" fmla="*/ 113420 h 143185"/>
              <a:gd name="connsiteX3" fmla="*/ 1536744 w 1536744"/>
              <a:gd name="connsiteY3" fmla="*/ 122536 h 143185"/>
              <a:gd name="connsiteX0" fmla="*/ 109400 w 1536744"/>
              <a:gd name="connsiteY0" fmla="*/ 0 h 143185"/>
              <a:gd name="connsiteX1" fmla="*/ 0 w 1536744"/>
              <a:gd name="connsiteY1" fmla="*/ 140615 h 143185"/>
              <a:gd name="connsiteX2" fmla="*/ 167811 w 1536744"/>
              <a:gd name="connsiteY2" fmla="*/ 113420 h 143185"/>
              <a:gd name="connsiteX3" fmla="*/ 1536744 w 1536744"/>
              <a:gd name="connsiteY3" fmla="*/ 122536 h 143185"/>
              <a:gd name="connsiteX0" fmla="*/ 109400 w 1536744"/>
              <a:gd name="connsiteY0" fmla="*/ 0 h 143185"/>
              <a:gd name="connsiteX1" fmla="*/ 0 w 1536744"/>
              <a:gd name="connsiteY1" fmla="*/ 140615 h 143185"/>
              <a:gd name="connsiteX2" fmla="*/ 167811 w 1536744"/>
              <a:gd name="connsiteY2" fmla="*/ 113420 h 143185"/>
              <a:gd name="connsiteX3" fmla="*/ 1536744 w 1536744"/>
              <a:gd name="connsiteY3" fmla="*/ 122536 h 143185"/>
              <a:gd name="connsiteX0" fmla="*/ 109400 w 2481738"/>
              <a:gd name="connsiteY0" fmla="*/ 0 h 143185"/>
              <a:gd name="connsiteX1" fmla="*/ 0 w 2481738"/>
              <a:gd name="connsiteY1" fmla="*/ 140615 h 143185"/>
              <a:gd name="connsiteX2" fmla="*/ 167811 w 2481738"/>
              <a:gd name="connsiteY2" fmla="*/ 113420 h 143185"/>
              <a:gd name="connsiteX3" fmla="*/ 2481738 w 2481738"/>
              <a:gd name="connsiteY3" fmla="*/ 68148 h 143185"/>
              <a:gd name="connsiteX0" fmla="*/ 109400 w 2481738"/>
              <a:gd name="connsiteY0" fmla="*/ 0 h 143185"/>
              <a:gd name="connsiteX1" fmla="*/ 0 w 2481738"/>
              <a:gd name="connsiteY1" fmla="*/ 140615 h 143185"/>
              <a:gd name="connsiteX2" fmla="*/ 167811 w 2481738"/>
              <a:gd name="connsiteY2" fmla="*/ 113420 h 143185"/>
              <a:gd name="connsiteX3" fmla="*/ 1621727 w 2481738"/>
              <a:gd name="connsiteY3" fmla="*/ 132737 h 143185"/>
              <a:gd name="connsiteX4" fmla="*/ 2481738 w 2481738"/>
              <a:gd name="connsiteY4" fmla="*/ 68148 h 143185"/>
              <a:gd name="connsiteX0" fmla="*/ 109400 w 2481738"/>
              <a:gd name="connsiteY0" fmla="*/ 0 h 143185"/>
              <a:gd name="connsiteX1" fmla="*/ 0 w 2481738"/>
              <a:gd name="connsiteY1" fmla="*/ 140615 h 143185"/>
              <a:gd name="connsiteX2" fmla="*/ 167811 w 2481738"/>
              <a:gd name="connsiteY2" fmla="*/ 113420 h 143185"/>
              <a:gd name="connsiteX3" fmla="*/ 1635324 w 2481738"/>
              <a:gd name="connsiteY3" fmla="*/ 115741 h 143185"/>
              <a:gd name="connsiteX4" fmla="*/ 2481738 w 2481738"/>
              <a:gd name="connsiteY4" fmla="*/ 68148 h 143185"/>
              <a:gd name="connsiteX0" fmla="*/ 109400 w 2481738"/>
              <a:gd name="connsiteY0" fmla="*/ 0 h 143185"/>
              <a:gd name="connsiteX1" fmla="*/ 0 w 2481738"/>
              <a:gd name="connsiteY1" fmla="*/ 140615 h 143185"/>
              <a:gd name="connsiteX2" fmla="*/ 127020 w 2481738"/>
              <a:gd name="connsiteY2" fmla="*/ 120219 h 143185"/>
              <a:gd name="connsiteX3" fmla="*/ 1635324 w 2481738"/>
              <a:gd name="connsiteY3" fmla="*/ 115741 h 143185"/>
              <a:gd name="connsiteX4" fmla="*/ 2481738 w 2481738"/>
              <a:gd name="connsiteY4" fmla="*/ 68148 h 143185"/>
              <a:gd name="connsiteX0" fmla="*/ 112799 w 2485137"/>
              <a:gd name="connsiteY0" fmla="*/ 0 h 466944"/>
              <a:gd name="connsiteX1" fmla="*/ 0 w 2485137"/>
              <a:gd name="connsiteY1" fmla="*/ 466944 h 466944"/>
              <a:gd name="connsiteX2" fmla="*/ 130419 w 2485137"/>
              <a:gd name="connsiteY2" fmla="*/ 120219 h 466944"/>
              <a:gd name="connsiteX3" fmla="*/ 1638723 w 2485137"/>
              <a:gd name="connsiteY3" fmla="*/ 115741 h 466944"/>
              <a:gd name="connsiteX4" fmla="*/ 2485137 w 2485137"/>
              <a:gd name="connsiteY4" fmla="*/ 68148 h 466944"/>
              <a:gd name="connsiteX0" fmla="*/ 236701 w 2609039"/>
              <a:gd name="connsiteY0" fmla="*/ 0 h 120219"/>
              <a:gd name="connsiteX1" fmla="*/ 254321 w 2609039"/>
              <a:gd name="connsiteY1" fmla="*/ 120219 h 120219"/>
              <a:gd name="connsiteX2" fmla="*/ 1762625 w 2609039"/>
              <a:gd name="connsiteY2" fmla="*/ 115741 h 120219"/>
              <a:gd name="connsiteX3" fmla="*/ 2609039 w 2609039"/>
              <a:gd name="connsiteY3" fmla="*/ 68148 h 120219"/>
              <a:gd name="connsiteX0" fmla="*/ 376070 w 2609039"/>
              <a:gd name="connsiteY0" fmla="*/ 421345 h 446391"/>
              <a:gd name="connsiteX1" fmla="*/ 254321 w 2609039"/>
              <a:gd name="connsiteY1" fmla="*/ 52071 h 446391"/>
              <a:gd name="connsiteX2" fmla="*/ 1762625 w 2609039"/>
              <a:gd name="connsiteY2" fmla="*/ 47593 h 446391"/>
              <a:gd name="connsiteX3" fmla="*/ 2609039 w 2609039"/>
              <a:gd name="connsiteY3" fmla="*/ 0 h 446391"/>
              <a:gd name="connsiteX0" fmla="*/ 121749 w 2354718"/>
              <a:gd name="connsiteY0" fmla="*/ 421345 h 421345"/>
              <a:gd name="connsiteX1" fmla="*/ 0 w 2354718"/>
              <a:gd name="connsiteY1" fmla="*/ 52071 h 421345"/>
              <a:gd name="connsiteX2" fmla="*/ 1508304 w 2354718"/>
              <a:gd name="connsiteY2" fmla="*/ 47593 h 421345"/>
              <a:gd name="connsiteX3" fmla="*/ 2354718 w 2354718"/>
              <a:gd name="connsiteY3" fmla="*/ 0 h 421345"/>
              <a:gd name="connsiteX0" fmla="*/ 142144 w 2375113"/>
              <a:gd name="connsiteY0" fmla="*/ 421345 h 421345"/>
              <a:gd name="connsiteX1" fmla="*/ 0 w 2375113"/>
              <a:gd name="connsiteY1" fmla="*/ 62268 h 421345"/>
              <a:gd name="connsiteX2" fmla="*/ 1528699 w 2375113"/>
              <a:gd name="connsiteY2" fmla="*/ 47593 h 421345"/>
              <a:gd name="connsiteX3" fmla="*/ 2375113 w 2375113"/>
              <a:gd name="connsiteY3" fmla="*/ 0 h 421345"/>
              <a:gd name="connsiteX0" fmla="*/ 142144 w 2375113"/>
              <a:gd name="connsiteY0" fmla="*/ 421345 h 421345"/>
              <a:gd name="connsiteX1" fmla="*/ 0 w 2375113"/>
              <a:gd name="connsiteY1" fmla="*/ 62268 h 421345"/>
              <a:gd name="connsiteX2" fmla="*/ 826440 w 2375113"/>
              <a:gd name="connsiteY2" fmla="*/ 62223 h 421345"/>
              <a:gd name="connsiteX3" fmla="*/ 2375113 w 2375113"/>
              <a:gd name="connsiteY3" fmla="*/ 0 h 421345"/>
              <a:gd name="connsiteX0" fmla="*/ 142144 w 2375113"/>
              <a:gd name="connsiteY0" fmla="*/ 421345 h 421345"/>
              <a:gd name="connsiteX1" fmla="*/ 0 w 2375113"/>
              <a:gd name="connsiteY1" fmla="*/ 62268 h 421345"/>
              <a:gd name="connsiteX2" fmla="*/ 826440 w 2375113"/>
              <a:gd name="connsiteY2" fmla="*/ 62223 h 421345"/>
              <a:gd name="connsiteX3" fmla="*/ 1539564 w 2375113"/>
              <a:gd name="connsiteY3" fmla="*/ 108566 h 421345"/>
              <a:gd name="connsiteX4" fmla="*/ 2375113 w 2375113"/>
              <a:gd name="connsiteY4" fmla="*/ 0 h 421345"/>
              <a:gd name="connsiteX0" fmla="*/ 142144 w 2360483"/>
              <a:gd name="connsiteY0" fmla="*/ 359122 h 359122"/>
              <a:gd name="connsiteX1" fmla="*/ 0 w 2360483"/>
              <a:gd name="connsiteY1" fmla="*/ 45 h 359122"/>
              <a:gd name="connsiteX2" fmla="*/ 826440 w 2360483"/>
              <a:gd name="connsiteY2" fmla="*/ 0 h 359122"/>
              <a:gd name="connsiteX3" fmla="*/ 1539564 w 2360483"/>
              <a:gd name="connsiteY3" fmla="*/ 46343 h 359122"/>
              <a:gd name="connsiteX4" fmla="*/ 2360483 w 2360483"/>
              <a:gd name="connsiteY4" fmla="*/ 32875 h 359122"/>
              <a:gd name="connsiteX0" fmla="*/ 142144 w 2397059"/>
              <a:gd name="connsiteY0" fmla="*/ 359122 h 359122"/>
              <a:gd name="connsiteX1" fmla="*/ 0 w 2397059"/>
              <a:gd name="connsiteY1" fmla="*/ 45 h 359122"/>
              <a:gd name="connsiteX2" fmla="*/ 826440 w 2397059"/>
              <a:gd name="connsiteY2" fmla="*/ 0 h 359122"/>
              <a:gd name="connsiteX3" fmla="*/ 1539564 w 2397059"/>
              <a:gd name="connsiteY3" fmla="*/ 46343 h 359122"/>
              <a:gd name="connsiteX4" fmla="*/ 2397059 w 2397059"/>
              <a:gd name="connsiteY4" fmla="*/ 32875 h 359122"/>
              <a:gd name="connsiteX0" fmla="*/ 142144 w 2363348"/>
              <a:gd name="connsiteY0" fmla="*/ 359122 h 359122"/>
              <a:gd name="connsiteX1" fmla="*/ 0 w 2363348"/>
              <a:gd name="connsiteY1" fmla="*/ 45 h 359122"/>
              <a:gd name="connsiteX2" fmla="*/ 826440 w 2363348"/>
              <a:gd name="connsiteY2" fmla="*/ 0 h 359122"/>
              <a:gd name="connsiteX3" fmla="*/ 1539564 w 2363348"/>
              <a:gd name="connsiteY3" fmla="*/ 46343 h 359122"/>
              <a:gd name="connsiteX4" fmla="*/ 2363348 w 2363348"/>
              <a:gd name="connsiteY4" fmla="*/ 45516 h 359122"/>
              <a:gd name="connsiteX0" fmla="*/ 142144 w 2363348"/>
              <a:gd name="connsiteY0" fmla="*/ 359122 h 359122"/>
              <a:gd name="connsiteX1" fmla="*/ 0 w 2363348"/>
              <a:gd name="connsiteY1" fmla="*/ 45 h 359122"/>
              <a:gd name="connsiteX2" fmla="*/ 826440 w 2363348"/>
              <a:gd name="connsiteY2" fmla="*/ 0 h 359122"/>
              <a:gd name="connsiteX3" fmla="*/ 1539564 w 2363348"/>
              <a:gd name="connsiteY3" fmla="*/ 46343 h 359122"/>
              <a:gd name="connsiteX4" fmla="*/ 2363348 w 2363348"/>
              <a:gd name="connsiteY4" fmla="*/ 28661 h 359122"/>
              <a:gd name="connsiteX0" fmla="*/ 142144 w 2363348"/>
              <a:gd name="connsiteY0" fmla="*/ 359122 h 359122"/>
              <a:gd name="connsiteX1" fmla="*/ 0 w 2363348"/>
              <a:gd name="connsiteY1" fmla="*/ 45 h 359122"/>
              <a:gd name="connsiteX2" fmla="*/ 826440 w 2363348"/>
              <a:gd name="connsiteY2" fmla="*/ 0 h 359122"/>
              <a:gd name="connsiteX3" fmla="*/ 1539564 w 2363348"/>
              <a:gd name="connsiteY3" fmla="*/ 46343 h 359122"/>
              <a:gd name="connsiteX4" fmla="*/ 2363348 w 2363348"/>
              <a:gd name="connsiteY4" fmla="*/ 49164 h 359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3348" h="359122">
                <a:moveTo>
                  <a:pt x="142144" y="359122"/>
                </a:moveTo>
                <a:lnTo>
                  <a:pt x="0" y="45"/>
                </a:lnTo>
                <a:lnTo>
                  <a:pt x="826440" y="0"/>
                </a:lnTo>
                <a:lnTo>
                  <a:pt x="1539564" y="46343"/>
                </a:lnTo>
                <a:lnTo>
                  <a:pt x="2363348" y="49164"/>
                </a:lnTo>
              </a:path>
            </a:pathLst>
          </a:cu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zh-TW" altLang="en-US" sz="2400">
              <a:latin typeface="標楷體" pitchFamily="65" charset="-120"/>
              <a:ea typeface="標楷體" pitchFamily="65" charset="-120"/>
            </a:endParaRPr>
          </a:p>
        </p:txBody>
      </p:sp>
      <p:sp>
        <p:nvSpPr>
          <p:cNvPr id="33" name="手繪多邊形 32"/>
          <p:cNvSpPr/>
          <p:nvPr/>
        </p:nvSpPr>
        <p:spPr>
          <a:xfrm>
            <a:off x="2811849" y="4614799"/>
            <a:ext cx="263525" cy="323850"/>
          </a:xfrm>
          <a:custGeom>
            <a:avLst/>
            <a:gdLst>
              <a:gd name="connsiteX0" fmla="*/ 19050 w 342900"/>
              <a:gd name="connsiteY0" fmla="*/ 0 h 809625"/>
              <a:gd name="connsiteX1" fmla="*/ 342900 w 342900"/>
              <a:gd name="connsiteY1" fmla="*/ 0 h 809625"/>
              <a:gd name="connsiteX2" fmla="*/ 323850 w 342900"/>
              <a:gd name="connsiteY2" fmla="*/ 800100 h 809625"/>
              <a:gd name="connsiteX3" fmla="*/ 0 w 342900"/>
              <a:gd name="connsiteY3" fmla="*/ 809625 h 809625"/>
              <a:gd name="connsiteX4" fmla="*/ 19050 w 342900"/>
              <a:gd name="connsiteY4" fmla="*/ 0 h 809625"/>
              <a:gd name="connsiteX0" fmla="*/ 19050 w 342900"/>
              <a:gd name="connsiteY0" fmla="*/ 0 h 809625"/>
              <a:gd name="connsiteX1" fmla="*/ 342900 w 342900"/>
              <a:gd name="connsiteY1" fmla="*/ 0 h 809625"/>
              <a:gd name="connsiteX2" fmla="*/ 228600 w 342900"/>
              <a:gd name="connsiteY2" fmla="*/ 381000 h 809625"/>
              <a:gd name="connsiteX3" fmla="*/ 323850 w 342900"/>
              <a:gd name="connsiteY3" fmla="*/ 800100 h 809625"/>
              <a:gd name="connsiteX4" fmla="*/ 0 w 342900"/>
              <a:gd name="connsiteY4" fmla="*/ 809625 h 809625"/>
              <a:gd name="connsiteX5" fmla="*/ 19050 w 342900"/>
              <a:gd name="connsiteY5" fmla="*/ 0 h 809625"/>
              <a:gd name="connsiteX0" fmla="*/ 19050 w 342900"/>
              <a:gd name="connsiteY0" fmla="*/ 0 h 809625"/>
              <a:gd name="connsiteX1" fmla="*/ 342900 w 342900"/>
              <a:gd name="connsiteY1" fmla="*/ 0 h 809625"/>
              <a:gd name="connsiteX2" fmla="*/ 228600 w 342900"/>
              <a:gd name="connsiteY2" fmla="*/ 381000 h 809625"/>
              <a:gd name="connsiteX3" fmla="*/ 323850 w 342900"/>
              <a:gd name="connsiteY3" fmla="*/ 800100 h 809625"/>
              <a:gd name="connsiteX4" fmla="*/ 0 w 342900"/>
              <a:gd name="connsiteY4" fmla="*/ 809625 h 809625"/>
              <a:gd name="connsiteX5" fmla="*/ 114300 w 342900"/>
              <a:gd name="connsiteY5" fmla="*/ 381000 h 809625"/>
              <a:gd name="connsiteX6" fmla="*/ 19050 w 342900"/>
              <a:gd name="connsiteY6" fmla="*/ 0 h 809625"/>
              <a:gd name="connsiteX0" fmla="*/ 53975 w 377825"/>
              <a:gd name="connsiteY0" fmla="*/ 0 h 809625"/>
              <a:gd name="connsiteX1" fmla="*/ 377825 w 377825"/>
              <a:gd name="connsiteY1" fmla="*/ 0 h 809625"/>
              <a:gd name="connsiteX2" fmla="*/ 263525 w 377825"/>
              <a:gd name="connsiteY2" fmla="*/ 381000 h 809625"/>
              <a:gd name="connsiteX3" fmla="*/ 358775 w 377825"/>
              <a:gd name="connsiteY3" fmla="*/ 800100 h 809625"/>
              <a:gd name="connsiteX4" fmla="*/ 34925 w 377825"/>
              <a:gd name="connsiteY4" fmla="*/ 809625 h 809625"/>
              <a:gd name="connsiteX5" fmla="*/ 149225 w 377825"/>
              <a:gd name="connsiteY5" fmla="*/ 381000 h 809625"/>
              <a:gd name="connsiteX6" fmla="*/ 53975 w 377825"/>
              <a:gd name="connsiteY6" fmla="*/ 0 h 809625"/>
              <a:gd name="connsiteX0" fmla="*/ 53975 w 412750"/>
              <a:gd name="connsiteY0" fmla="*/ 0 h 809625"/>
              <a:gd name="connsiteX1" fmla="*/ 377825 w 412750"/>
              <a:gd name="connsiteY1" fmla="*/ 0 h 809625"/>
              <a:gd name="connsiteX2" fmla="*/ 263525 w 412750"/>
              <a:gd name="connsiteY2" fmla="*/ 381000 h 809625"/>
              <a:gd name="connsiteX3" fmla="*/ 358775 w 412750"/>
              <a:gd name="connsiteY3" fmla="*/ 800100 h 809625"/>
              <a:gd name="connsiteX4" fmla="*/ 34925 w 412750"/>
              <a:gd name="connsiteY4" fmla="*/ 809625 h 809625"/>
              <a:gd name="connsiteX5" fmla="*/ 149225 w 412750"/>
              <a:gd name="connsiteY5" fmla="*/ 381000 h 809625"/>
              <a:gd name="connsiteX6" fmla="*/ 53975 w 412750"/>
              <a:gd name="connsiteY6" fmla="*/ 0 h 809625"/>
              <a:gd name="connsiteX0" fmla="*/ 53975 w 412750"/>
              <a:gd name="connsiteY0" fmla="*/ 0 h 809625"/>
              <a:gd name="connsiteX1" fmla="*/ 377825 w 412750"/>
              <a:gd name="connsiteY1" fmla="*/ 0 h 809625"/>
              <a:gd name="connsiteX2" fmla="*/ 263525 w 412750"/>
              <a:gd name="connsiteY2" fmla="*/ 381000 h 809625"/>
              <a:gd name="connsiteX3" fmla="*/ 358775 w 412750"/>
              <a:gd name="connsiteY3" fmla="*/ 800100 h 809625"/>
              <a:gd name="connsiteX4" fmla="*/ 34925 w 412750"/>
              <a:gd name="connsiteY4" fmla="*/ 809625 h 809625"/>
              <a:gd name="connsiteX5" fmla="*/ 149225 w 412750"/>
              <a:gd name="connsiteY5" fmla="*/ 381000 h 809625"/>
              <a:gd name="connsiteX6" fmla="*/ 53975 w 412750"/>
              <a:gd name="connsiteY6" fmla="*/ 0 h 809625"/>
              <a:gd name="connsiteX0" fmla="*/ 53975 w 412750"/>
              <a:gd name="connsiteY0" fmla="*/ 0 h 809625"/>
              <a:gd name="connsiteX1" fmla="*/ 377825 w 412750"/>
              <a:gd name="connsiteY1" fmla="*/ 0 h 809625"/>
              <a:gd name="connsiteX2" fmla="*/ 263525 w 412750"/>
              <a:gd name="connsiteY2" fmla="*/ 381000 h 809625"/>
              <a:gd name="connsiteX3" fmla="*/ 358775 w 412750"/>
              <a:gd name="connsiteY3" fmla="*/ 800100 h 809625"/>
              <a:gd name="connsiteX4" fmla="*/ 34925 w 412750"/>
              <a:gd name="connsiteY4" fmla="*/ 809625 h 809625"/>
              <a:gd name="connsiteX5" fmla="*/ 149225 w 412750"/>
              <a:gd name="connsiteY5" fmla="*/ 381000 h 809625"/>
              <a:gd name="connsiteX6" fmla="*/ 53975 w 412750"/>
              <a:gd name="connsiteY6" fmla="*/ 0 h 809625"/>
              <a:gd name="connsiteX0" fmla="*/ 53975 w 412750"/>
              <a:gd name="connsiteY0" fmla="*/ 0 h 809625"/>
              <a:gd name="connsiteX1" fmla="*/ 377825 w 412750"/>
              <a:gd name="connsiteY1" fmla="*/ 0 h 809625"/>
              <a:gd name="connsiteX2" fmla="*/ 263525 w 412750"/>
              <a:gd name="connsiteY2" fmla="*/ 381000 h 809625"/>
              <a:gd name="connsiteX3" fmla="*/ 358775 w 412750"/>
              <a:gd name="connsiteY3" fmla="*/ 800100 h 809625"/>
              <a:gd name="connsiteX4" fmla="*/ 34925 w 412750"/>
              <a:gd name="connsiteY4" fmla="*/ 809625 h 809625"/>
              <a:gd name="connsiteX5" fmla="*/ 149225 w 412750"/>
              <a:gd name="connsiteY5" fmla="*/ 381000 h 809625"/>
              <a:gd name="connsiteX6" fmla="*/ 53975 w 412750"/>
              <a:gd name="connsiteY6" fmla="*/ 0 h 809625"/>
              <a:gd name="connsiteX0" fmla="*/ 53975 w 412750"/>
              <a:gd name="connsiteY0" fmla="*/ 0 h 809625"/>
              <a:gd name="connsiteX1" fmla="*/ 377825 w 412750"/>
              <a:gd name="connsiteY1" fmla="*/ 0 h 809625"/>
              <a:gd name="connsiteX2" fmla="*/ 263525 w 412750"/>
              <a:gd name="connsiteY2" fmla="*/ 381000 h 809625"/>
              <a:gd name="connsiteX3" fmla="*/ 358775 w 412750"/>
              <a:gd name="connsiteY3" fmla="*/ 800100 h 809625"/>
              <a:gd name="connsiteX4" fmla="*/ 34925 w 412750"/>
              <a:gd name="connsiteY4" fmla="*/ 809625 h 809625"/>
              <a:gd name="connsiteX5" fmla="*/ 149225 w 412750"/>
              <a:gd name="connsiteY5" fmla="*/ 381000 h 809625"/>
              <a:gd name="connsiteX6" fmla="*/ 53975 w 412750"/>
              <a:gd name="connsiteY6" fmla="*/ 0 h 80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750" h="809625">
                <a:moveTo>
                  <a:pt x="53975" y="0"/>
                </a:moveTo>
                <a:lnTo>
                  <a:pt x="377825" y="0"/>
                </a:lnTo>
                <a:cubicBezTo>
                  <a:pt x="412750" y="63500"/>
                  <a:pt x="333375" y="76200"/>
                  <a:pt x="263525" y="381000"/>
                </a:cubicBezTo>
                <a:cubicBezTo>
                  <a:pt x="288925" y="647700"/>
                  <a:pt x="396875" y="728662"/>
                  <a:pt x="358775" y="800100"/>
                </a:cubicBezTo>
                <a:lnTo>
                  <a:pt x="34925" y="809625"/>
                </a:lnTo>
                <a:cubicBezTo>
                  <a:pt x="0" y="739775"/>
                  <a:pt x="88900" y="677862"/>
                  <a:pt x="149225" y="381000"/>
                </a:cubicBezTo>
                <a:cubicBezTo>
                  <a:pt x="114300" y="112713"/>
                  <a:pt x="15875" y="63500"/>
                  <a:pt x="53975" y="0"/>
                </a:cubicBezTo>
                <a:close/>
              </a:path>
            </a:pathLst>
          </a:cu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solidFill>
                <a:schemeClr val="tx1"/>
              </a:solidFill>
              <a:latin typeface="標楷體" pitchFamily="65" charset="-120"/>
              <a:ea typeface="標楷體" pitchFamily="65" charset="-120"/>
            </a:endParaRPr>
          </a:p>
        </p:txBody>
      </p:sp>
      <p:sp>
        <p:nvSpPr>
          <p:cNvPr id="34" name="矩形 33"/>
          <p:cNvSpPr/>
          <p:nvPr/>
        </p:nvSpPr>
        <p:spPr>
          <a:xfrm>
            <a:off x="1744030" y="2558032"/>
            <a:ext cx="3384376" cy="576064"/>
          </a:xfrm>
          <a:prstGeom prst="rect">
            <a:avLst/>
          </a:prstGeom>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zh-TW" altLang="en-US" sz="2400">
              <a:solidFill>
                <a:schemeClr val="tx1"/>
              </a:solidFill>
              <a:latin typeface="標楷體" pitchFamily="65" charset="-120"/>
              <a:ea typeface="標楷體" pitchFamily="65" charset="-120"/>
            </a:endParaRPr>
          </a:p>
        </p:txBody>
      </p:sp>
      <p:grpSp>
        <p:nvGrpSpPr>
          <p:cNvPr id="35" name="群組 34"/>
          <p:cNvGrpSpPr/>
          <p:nvPr/>
        </p:nvGrpSpPr>
        <p:grpSpPr>
          <a:xfrm rot="16200000">
            <a:off x="1013090" y="2522605"/>
            <a:ext cx="216024" cy="648071"/>
            <a:chOff x="4888496" y="1556793"/>
            <a:chExt cx="216024" cy="648071"/>
          </a:xfrm>
        </p:grpSpPr>
        <p:sp>
          <p:nvSpPr>
            <p:cNvPr id="36" name="矩形 35"/>
            <p:cNvSpPr/>
            <p:nvPr/>
          </p:nvSpPr>
          <p:spPr>
            <a:xfrm>
              <a:off x="4888496" y="1556793"/>
              <a:ext cx="216024" cy="576064"/>
            </a:xfrm>
            <a:prstGeom prst="rect">
              <a:avLst/>
            </a:prstGeom>
            <a:solidFill>
              <a:schemeClr val="bg1">
                <a:lumMod val="65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zh-TW" altLang="en-US" sz="2400">
                <a:solidFill>
                  <a:schemeClr val="tx1"/>
                </a:solidFill>
                <a:latin typeface="標楷體" pitchFamily="65" charset="-120"/>
                <a:ea typeface="標楷體" pitchFamily="65" charset="-120"/>
              </a:endParaRPr>
            </a:p>
          </p:txBody>
        </p:sp>
        <p:sp>
          <p:nvSpPr>
            <p:cNvPr id="37" name="矩形 36"/>
            <p:cNvSpPr/>
            <p:nvPr/>
          </p:nvSpPr>
          <p:spPr>
            <a:xfrm>
              <a:off x="4932040" y="2132856"/>
              <a:ext cx="144016" cy="7200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zh-TW" altLang="en-US" sz="2400">
                <a:solidFill>
                  <a:schemeClr val="tx1"/>
                </a:solidFill>
                <a:latin typeface="標楷體" pitchFamily="65" charset="-120"/>
                <a:ea typeface="標楷體" pitchFamily="65" charset="-120"/>
              </a:endParaRPr>
            </a:p>
          </p:txBody>
        </p:sp>
      </p:grpSp>
      <p:sp>
        <p:nvSpPr>
          <p:cNvPr id="38" name="手繪多邊形 37"/>
          <p:cNvSpPr/>
          <p:nvPr/>
        </p:nvSpPr>
        <p:spPr>
          <a:xfrm>
            <a:off x="1450619" y="2856228"/>
            <a:ext cx="3067282" cy="62029"/>
          </a:xfrm>
          <a:custGeom>
            <a:avLst/>
            <a:gdLst>
              <a:gd name="connsiteX0" fmla="*/ 0 w 1359702"/>
              <a:gd name="connsiteY0" fmla="*/ 202706 h 202706"/>
              <a:gd name="connsiteX1" fmla="*/ 1359702 w 1359702"/>
              <a:gd name="connsiteY1" fmla="*/ 192508 h 202706"/>
              <a:gd name="connsiteX0" fmla="*/ 0 w 1392729"/>
              <a:gd name="connsiteY0" fmla="*/ 202706 h 328643"/>
              <a:gd name="connsiteX1" fmla="*/ 1392729 w 1392729"/>
              <a:gd name="connsiteY1" fmla="*/ 328643 h 328643"/>
              <a:gd name="connsiteX0" fmla="*/ 0 w 1464736"/>
              <a:gd name="connsiteY0" fmla="*/ 202706 h 328642"/>
              <a:gd name="connsiteX1" fmla="*/ 1464736 w 1464736"/>
              <a:gd name="connsiteY1" fmla="*/ 328642 h 328642"/>
              <a:gd name="connsiteX0" fmla="*/ 72008 w 1536744"/>
              <a:gd name="connsiteY0" fmla="*/ 0 h 144015"/>
              <a:gd name="connsiteX1" fmla="*/ 0 w 1536744"/>
              <a:gd name="connsiteY1" fmla="*/ 144015 h 144015"/>
              <a:gd name="connsiteX2" fmla="*/ 1536744 w 1536744"/>
              <a:gd name="connsiteY2" fmla="*/ 125936 h 144015"/>
              <a:gd name="connsiteX0" fmla="*/ 184116 w 1648852"/>
              <a:gd name="connsiteY0" fmla="*/ 0 h 155940"/>
              <a:gd name="connsiteX1" fmla="*/ 112108 w 1648852"/>
              <a:gd name="connsiteY1" fmla="*/ 144015 h 155940"/>
              <a:gd name="connsiteX2" fmla="*/ 256124 w 1648852"/>
              <a:gd name="connsiteY2" fmla="*/ 144015 h 155940"/>
              <a:gd name="connsiteX3" fmla="*/ 1648852 w 1648852"/>
              <a:gd name="connsiteY3" fmla="*/ 125936 h 155940"/>
              <a:gd name="connsiteX0" fmla="*/ 112108 w 1576844"/>
              <a:gd name="connsiteY0" fmla="*/ 0 h 155940"/>
              <a:gd name="connsiteX1" fmla="*/ 40100 w 1576844"/>
              <a:gd name="connsiteY1" fmla="*/ 144015 h 155940"/>
              <a:gd name="connsiteX2" fmla="*/ 256124 w 1576844"/>
              <a:gd name="connsiteY2" fmla="*/ 144014 h 155940"/>
              <a:gd name="connsiteX3" fmla="*/ 1576844 w 1576844"/>
              <a:gd name="connsiteY3" fmla="*/ 125936 h 155940"/>
              <a:gd name="connsiteX0" fmla="*/ 112108 w 1576844"/>
              <a:gd name="connsiteY0" fmla="*/ 0 h 155940"/>
              <a:gd name="connsiteX1" fmla="*/ 40100 w 1576844"/>
              <a:gd name="connsiteY1" fmla="*/ 144015 h 155940"/>
              <a:gd name="connsiteX2" fmla="*/ 256124 w 1576844"/>
              <a:gd name="connsiteY2" fmla="*/ 144014 h 155940"/>
              <a:gd name="connsiteX3" fmla="*/ 256124 w 1576844"/>
              <a:gd name="connsiteY3" fmla="*/ 144014 h 155940"/>
              <a:gd name="connsiteX4" fmla="*/ 1576844 w 1576844"/>
              <a:gd name="connsiteY4" fmla="*/ 125936 h 155940"/>
              <a:gd name="connsiteX0" fmla="*/ 112108 w 1576844"/>
              <a:gd name="connsiteY0" fmla="*/ 0 h 155940"/>
              <a:gd name="connsiteX1" fmla="*/ 40100 w 1576844"/>
              <a:gd name="connsiteY1" fmla="*/ 144015 h 155940"/>
              <a:gd name="connsiteX2" fmla="*/ 256124 w 1576844"/>
              <a:gd name="connsiteY2" fmla="*/ 144014 h 155940"/>
              <a:gd name="connsiteX3" fmla="*/ 184116 w 1576844"/>
              <a:gd name="connsiteY3" fmla="*/ 72006 h 155940"/>
              <a:gd name="connsiteX4" fmla="*/ 1576844 w 1576844"/>
              <a:gd name="connsiteY4" fmla="*/ 125936 h 155940"/>
              <a:gd name="connsiteX0" fmla="*/ 112108 w 1576844"/>
              <a:gd name="connsiteY0" fmla="*/ 0 h 155940"/>
              <a:gd name="connsiteX1" fmla="*/ 40100 w 1576844"/>
              <a:gd name="connsiteY1" fmla="*/ 144015 h 155940"/>
              <a:gd name="connsiteX2" fmla="*/ 256124 w 1576844"/>
              <a:gd name="connsiteY2" fmla="*/ 144014 h 155940"/>
              <a:gd name="connsiteX3" fmla="*/ 184116 w 1576844"/>
              <a:gd name="connsiteY3" fmla="*/ 144014 h 155940"/>
              <a:gd name="connsiteX4" fmla="*/ 1576844 w 1576844"/>
              <a:gd name="connsiteY4" fmla="*/ 125936 h 155940"/>
              <a:gd name="connsiteX0" fmla="*/ 184116 w 1648852"/>
              <a:gd name="connsiteY0" fmla="*/ 0 h 155940"/>
              <a:gd name="connsiteX1" fmla="*/ 112108 w 1648852"/>
              <a:gd name="connsiteY1" fmla="*/ 144015 h 155940"/>
              <a:gd name="connsiteX2" fmla="*/ 256124 w 1648852"/>
              <a:gd name="connsiteY2" fmla="*/ 144014 h 155940"/>
              <a:gd name="connsiteX3" fmla="*/ 256124 w 1648852"/>
              <a:gd name="connsiteY3" fmla="*/ 144014 h 155940"/>
              <a:gd name="connsiteX4" fmla="*/ 1648852 w 1648852"/>
              <a:gd name="connsiteY4" fmla="*/ 125936 h 155940"/>
              <a:gd name="connsiteX0" fmla="*/ 184116 w 1648852"/>
              <a:gd name="connsiteY0" fmla="*/ 0 h 155940"/>
              <a:gd name="connsiteX1" fmla="*/ 112108 w 1648852"/>
              <a:gd name="connsiteY1" fmla="*/ 144015 h 155940"/>
              <a:gd name="connsiteX2" fmla="*/ 256124 w 1648852"/>
              <a:gd name="connsiteY2" fmla="*/ 144014 h 155940"/>
              <a:gd name="connsiteX3" fmla="*/ 279919 w 1648852"/>
              <a:gd name="connsiteY3" fmla="*/ 116820 h 155940"/>
              <a:gd name="connsiteX4" fmla="*/ 1648852 w 1648852"/>
              <a:gd name="connsiteY4" fmla="*/ 125936 h 155940"/>
              <a:gd name="connsiteX0" fmla="*/ 160321 w 1625057"/>
              <a:gd name="connsiteY0" fmla="*/ 0 h 163485"/>
              <a:gd name="connsiteX1" fmla="*/ 88313 w 1625057"/>
              <a:gd name="connsiteY1" fmla="*/ 144015 h 163485"/>
              <a:gd name="connsiteX2" fmla="*/ 256124 w 1625057"/>
              <a:gd name="connsiteY2" fmla="*/ 116820 h 163485"/>
              <a:gd name="connsiteX3" fmla="*/ 1625057 w 1625057"/>
              <a:gd name="connsiteY3" fmla="*/ 125936 h 163485"/>
              <a:gd name="connsiteX0" fmla="*/ 160321 w 1625057"/>
              <a:gd name="connsiteY0" fmla="*/ 0 h 144015"/>
              <a:gd name="connsiteX1" fmla="*/ 88313 w 1625057"/>
              <a:gd name="connsiteY1" fmla="*/ 144015 h 144015"/>
              <a:gd name="connsiteX2" fmla="*/ 256124 w 1625057"/>
              <a:gd name="connsiteY2" fmla="*/ 116820 h 144015"/>
              <a:gd name="connsiteX3" fmla="*/ 1625057 w 1625057"/>
              <a:gd name="connsiteY3" fmla="*/ 125936 h 144015"/>
              <a:gd name="connsiteX0" fmla="*/ 160321 w 1625057"/>
              <a:gd name="connsiteY0" fmla="*/ 5968 h 149983"/>
              <a:gd name="connsiteX1" fmla="*/ 88313 w 1625057"/>
              <a:gd name="connsiteY1" fmla="*/ 149983 h 149983"/>
              <a:gd name="connsiteX2" fmla="*/ 256124 w 1625057"/>
              <a:gd name="connsiteY2" fmla="*/ 122788 h 149983"/>
              <a:gd name="connsiteX3" fmla="*/ 1625057 w 1625057"/>
              <a:gd name="connsiteY3" fmla="*/ 131904 h 149983"/>
              <a:gd name="connsiteX0" fmla="*/ 160321 w 1625057"/>
              <a:gd name="connsiteY0" fmla="*/ 0 h 144015"/>
              <a:gd name="connsiteX1" fmla="*/ 88313 w 1625057"/>
              <a:gd name="connsiteY1" fmla="*/ 144015 h 144015"/>
              <a:gd name="connsiteX2" fmla="*/ 256124 w 1625057"/>
              <a:gd name="connsiteY2" fmla="*/ 116820 h 144015"/>
              <a:gd name="connsiteX3" fmla="*/ 1625057 w 1625057"/>
              <a:gd name="connsiteY3" fmla="*/ 125936 h 144015"/>
              <a:gd name="connsiteX0" fmla="*/ 72008 w 1536744"/>
              <a:gd name="connsiteY0" fmla="*/ 0 h 144015"/>
              <a:gd name="connsiteX1" fmla="*/ 0 w 1536744"/>
              <a:gd name="connsiteY1" fmla="*/ 144015 h 144015"/>
              <a:gd name="connsiteX2" fmla="*/ 167811 w 1536744"/>
              <a:gd name="connsiteY2" fmla="*/ 116820 h 144015"/>
              <a:gd name="connsiteX3" fmla="*/ 1536744 w 1536744"/>
              <a:gd name="connsiteY3" fmla="*/ 125936 h 144015"/>
              <a:gd name="connsiteX0" fmla="*/ 109400 w 1536744"/>
              <a:gd name="connsiteY0" fmla="*/ 2570 h 143185"/>
              <a:gd name="connsiteX1" fmla="*/ 0 w 1536744"/>
              <a:gd name="connsiteY1" fmla="*/ 143185 h 143185"/>
              <a:gd name="connsiteX2" fmla="*/ 167811 w 1536744"/>
              <a:gd name="connsiteY2" fmla="*/ 115990 h 143185"/>
              <a:gd name="connsiteX3" fmla="*/ 1536744 w 1536744"/>
              <a:gd name="connsiteY3" fmla="*/ 125106 h 143185"/>
              <a:gd name="connsiteX0" fmla="*/ 109400 w 1536744"/>
              <a:gd name="connsiteY0" fmla="*/ 2570 h 143185"/>
              <a:gd name="connsiteX1" fmla="*/ 0 w 1536744"/>
              <a:gd name="connsiteY1" fmla="*/ 143185 h 143185"/>
              <a:gd name="connsiteX2" fmla="*/ 167811 w 1536744"/>
              <a:gd name="connsiteY2" fmla="*/ 115990 h 143185"/>
              <a:gd name="connsiteX3" fmla="*/ 1536744 w 1536744"/>
              <a:gd name="connsiteY3" fmla="*/ 125106 h 143185"/>
              <a:gd name="connsiteX0" fmla="*/ 109400 w 1536744"/>
              <a:gd name="connsiteY0" fmla="*/ 2570 h 145755"/>
              <a:gd name="connsiteX1" fmla="*/ 0 w 1536744"/>
              <a:gd name="connsiteY1" fmla="*/ 143185 h 145755"/>
              <a:gd name="connsiteX2" fmla="*/ 167811 w 1536744"/>
              <a:gd name="connsiteY2" fmla="*/ 115990 h 145755"/>
              <a:gd name="connsiteX3" fmla="*/ 1536744 w 1536744"/>
              <a:gd name="connsiteY3" fmla="*/ 125106 h 145755"/>
              <a:gd name="connsiteX0" fmla="*/ 109400 w 1536744"/>
              <a:gd name="connsiteY0" fmla="*/ 0 h 143185"/>
              <a:gd name="connsiteX1" fmla="*/ 0 w 1536744"/>
              <a:gd name="connsiteY1" fmla="*/ 140615 h 143185"/>
              <a:gd name="connsiteX2" fmla="*/ 167811 w 1536744"/>
              <a:gd name="connsiteY2" fmla="*/ 113420 h 143185"/>
              <a:gd name="connsiteX3" fmla="*/ 1536744 w 1536744"/>
              <a:gd name="connsiteY3" fmla="*/ 122536 h 143185"/>
              <a:gd name="connsiteX0" fmla="*/ 109400 w 1536744"/>
              <a:gd name="connsiteY0" fmla="*/ 0 h 143185"/>
              <a:gd name="connsiteX1" fmla="*/ 0 w 1536744"/>
              <a:gd name="connsiteY1" fmla="*/ 140615 h 143185"/>
              <a:gd name="connsiteX2" fmla="*/ 167811 w 1536744"/>
              <a:gd name="connsiteY2" fmla="*/ 113420 h 143185"/>
              <a:gd name="connsiteX3" fmla="*/ 1536744 w 1536744"/>
              <a:gd name="connsiteY3" fmla="*/ 122536 h 143185"/>
              <a:gd name="connsiteX0" fmla="*/ 109400 w 1536744"/>
              <a:gd name="connsiteY0" fmla="*/ 0 h 143185"/>
              <a:gd name="connsiteX1" fmla="*/ 0 w 1536744"/>
              <a:gd name="connsiteY1" fmla="*/ 140615 h 143185"/>
              <a:gd name="connsiteX2" fmla="*/ 167811 w 1536744"/>
              <a:gd name="connsiteY2" fmla="*/ 113420 h 143185"/>
              <a:gd name="connsiteX3" fmla="*/ 1536744 w 1536744"/>
              <a:gd name="connsiteY3" fmla="*/ 122536 h 143185"/>
              <a:gd name="connsiteX0" fmla="*/ 109400 w 1536744"/>
              <a:gd name="connsiteY0" fmla="*/ 0 h 143185"/>
              <a:gd name="connsiteX1" fmla="*/ 0 w 1536744"/>
              <a:gd name="connsiteY1" fmla="*/ 140615 h 143185"/>
              <a:gd name="connsiteX2" fmla="*/ 167811 w 1536744"/>
              <a:gd name="connsiteY2" fmla="*/ 113420 h 143185"/>
              <a:gd name="connsiteX3" fmla="*/ 1536744 w 1536744"/>
              <a:gd name="connsiteY3" fmla="*/ 122536 h 143185"/>
              <a:gd name="connsiteX0" fmla="*/ 109400 w 2481738"/>
              <a:gd name="connsiteY0" fmla="*/ 0 h 143185"/>
              <a:gd name="connsiteX1" fmla="*/ 0 w 2481738"/>
              <a:gd name="connsiteY1" fmla="*/ 140615 h 143185"/>
              <a:gd name="connsiteX2" fmla="*/ 167811 w 2481738"/>
              <a:gd name="connsiteY2" fmla="*/ 113420 h 143185"/>
              <a:gd name="connsiteX3" fmla="*/ 2481738 w 2481738"/>
              <a:gd name="connsiteY3" fmla="*/ 68148 h 143185"/>
              <a:gd name="connsiteX0" fmla="*/ 109400 w 2481738"/>
              <a:gd name="connsiteY0" fmla="*/ 0 h 143185"/>
              <a:gd name="connsiteX1" fmla="*/ 0 w 2481738"/>
              <a:gd name="connsiteY1" fmla="*/ 140615 h 143185"/>
              <a:gd name="connsiteX2" fmla="*/ 167811 w 2481738"/>
              <a:gd name="connsiteY2" fmla="*/ 113420 h 143185"/>
              <a:gd name="connsiteX3" fmla="*/ 1621727 w 2481738"/>
              <a:gd name="connsiteY3" fmla="*/ 132737 h 143185"/>
              <a:gd name="connsiteX4" fmla="*/ 2481738 w 2481738"/>
              <a:gd name="connsiteY4" fmla="*/ 68148 h 143185"/>
              <a:gd name="connsiteX0" fmla="*/ 109400 w 2481738"/>
              <a:gd name="connsiteY0" fmla="*/ 0 h 143185"/>
              <a:gd name="connsiteX1" fmla="*/ 0 w 2481738"/>
              <a:gd name="connsiteY1" fmla="*/ 140615 h 143185"/>
              <a:gd name="connsiteX2" fmla="*/ 167811 w 2481738"/>
              <a:gd name="connsiteY2" fmla="*/ 113420 h 143185"/>
              <a:gd name="connsiteX3" fmla="*/ 1635324 w 2481738"/>
              <a:gd name="connsiteY3" fmla="*/ 115741 h 143185"/>
              <a:gd name="connsiteX4" fmla="*/ 2481738 w 2481738"/>
              <a:gd name="connsiteY4" fmla="*/ 68148 h 143185"/>
              <a:gd name="connsiteX0" fmla="*/ 109400 w 2481738"/>
              <a:gd name="connsiteY0" fmla="*/ 0 h 143185"/>
              <a:gd name="connsiteX1" fmla="*/ 0 w 2481738"/>
              <a:gd name="connsiteY1" fmla="*/ 140615 h 143185"/>
              <a:gd name="connsiteX2" fmla="*/ 167811 w 2481738"/>
              <a:gd name="connsiteY2" fmla="*/ 113420 h 143185"/>
              <a:gd name="connsiteX3" fmla="*/ 918434 w 2481738"/>
              <a:gd name="connsiteY3" fmla="*/ 123056 h 143185"/>
              <a:gd name="connsiteX4" fmla="*/ 2481738 w 2481738"/>
              <a:gd name="connsiteY4" fmla="*/ 68148 h 143185"/>
              <a:gd name="connsiteX0" fmla="*/ 109400 w 2481738"/>
              <a:gd name="connsiteY0" fmla="*/ 0 h 171757"/>
              <a:gd name="connsiteX1" fmla="*/ 0 w 2481738"/>
              <a:gd name="connsiteY1" fmla="*/ 140615 h 171757"/>
              <a:gd name="connsiteX2" fmla="*/ 167811 w 2481738"/>
              <a:gd name="connsiteY2" fmla="*/ 113420 h 171757"/>
              <a:gd name="connsiteX3" fmla="*/ 918434 w 2481738"/>
              <a:gd name="connsiteY3" fmla="*/ 123056 h 171757"/>
              <a:gd name="connsiteX4" fmla="*/ 1634903 w 2481738"/>
              <a:gd name="connsiteY4" fmla="*/ 171757 h 171757"/>
              <a:gd name="connsiteX5" fmla="*/ 2481738 w 2481738"/>
              <a:gd name="connsiteY5" fmla="*/ 68148 h 171757"/>
              <a:gd name="connsiteX0" fmla="*/ 109400 w 2481738"/>
              <a:gd name="connsiteY0" fmla="*/ 0 h 171757"/>
              <a:gd name="connsiteX1" fmla="*/ 0 w 2481738"/>
              <a:gd name="connsiteY1" fmla="*/ 140615 h 171757"/>
              <a:gd name="connsiteX2" fmla="*/ 167811 w 2481738"/>
              <a:gd name="connsiteY2" fmla="*/ 113420 h 171757"/>
              <a:gd name="connsiteX3" fmla="*/ 918434 w 2481738"/>
              <a:gd name="connsiteY3" fmla="*/ 123056 h 171757"/>
              <a:gd name="connsiteX4" fmla="*/ 1634903 w 2481738"/>
              <a:gd name="connsiteY4" fmla="*/ 171757 h 171757"/>
              <a:gd name="connsiteX5" fmla="*/ 2481738 w 2481738"/>
              <a:gd name="connsiteY5" fmla="*/ 163246 h 171757"/>
              <a:gd name="connsiteX0" fmla="*/ 109400 w 2481738"/>
              <a:gd name="connsiteY0" fmla="*/ 0 h 171757"/>
              <a:gd name="connsiteX1" fmla="*/ 0 w 2481738"/>
              <a:gd name="connsiteY1" fmla="*/ 140615 h 171757"/>
              <a:gd name="connsiteX2" fmla="*/ 918434 w 2481738"/>
              <a:gd name="connsiteY2" fmla="*/ 123056 h 171757"/>
              <a:gd name="connsiteX3" fmla="*/ 1634903 w 2481738"/>
              <a:gd name="connsiteY3" fmla="*/ 171757 h 171757"/>
              <a:gd name="connsiteX4" fmla="*/ 2481738 w 2481738"/>
              <a:gd name="connsiteY4" fmla="*/ 163246 h 171757"/>
              <a:gd name="connsiteX0" fmla="*/ 0 w 2372338"/>
              <a:gd name="connsiteY0" fmla="*/ 0 h 171757"/>
              <a:gd name="connsiteX1" fmla="*/ 809034 w 2372338"/>
              <a:gd name="connsiteY1" fmla="*/ 123056 h 171757"/>
              <a:gd name="connsiteX2" fmla="*/ 1525503 w 2372338"/>
              <a:gd name="connsiteY2" fmla="*/ 171757 h 171757"/>
              <a:gd name="connsiteX3" fmla="*/ 2372338 w 2372338"/>
              <a:gd name="connsiteY3" fmla="*/ 163246 h 171757"/>
              <a:gd name="connsiteX0" fmla="*/ 0 w 3067282"/>
              <a:gd name="connsiteY0" fmla="*/ 0 h 105920"/>
              <a:gd name="connsiteX1" fmla="*/ 1503978 w 3067282"/>
              <a:gd name="connsiteY1" fmla="*/ 57219 h 105920"/>
              <a:gd name="connsiteX2" fmla="*/ 2220447 w 3067282"/>
              <a:gd name="connsiteY2" fmla="*/ 105920 h 105920"/>
              <a:gd name="connsiteX3" fmla="*/ 3067282 w 3067282"/>
              <a:gd name="connsiteY3" fmla="*/ 97409 h 105920"/>
              <a:gd name="connsiteX0" fmla="*/ 0 w 3067282"/>
              <a:gd name="connsiteY0" fmla="*/ 7983 h 113903"/>
              <a:gd name="connsiteX1" fmla="*/ 1503978 w 3067282"/>
              <a:gd name="connsiteY1" fmla="*/ 28626 h 113903"/>
              <a:gd name="connsiteX2" fmla="*/ 2220447 w 3067282"/>
              <a:gd name="connsiteY2" fmla="*/ 113903 h 113903"/>
              <a:gd name="connsiteX3" fmla="*/ 3067282 w 3067282"/>
              <a:gd name="connsiteY3" fmla="*/ 105392 h 113903"/>
              <a:gd name="connsiteX0" fmla="*/ 0 w 3067282"/>
              <a:gd name="connsiteY0" fmla="*/ 7983 h 105392"/>
              <a:gd name="connsiteX1" fmla="*/ 1503978 w 3067282"/>
              <a:gd name="connsiteY1" fmla="*/ 28626 h 105392"/>
              <a:gd name="connsiteX2" fmla="*/ 2227763 w 3067282"/>
              <a:gd name="connsiteY2" fmla="*/ 70012 h 105392"/>
              <a:gd name="connsiteX3" fmla="*/ 3067282 w 3067282"/>
              <a:gd name="connsiteY3" fmla="*/ 105392 h 105392"/>
              <a:gd name="connsiteX0" fmla="*/ 0 w 3067282"/>
              <a:gd name="connsiteY0" fmla="*/ 7983 h 70012"/>
              <a:gd name="connsiteX1" fmla="*/ 1503978 w 3067282"/>
              <a:gd name="connsiteY1" fmla="*/ 28626 h 70012"/>
              <a:gd name="connsiteX2" fmla="*/ 2227763 w 3067282"/>
              <a:gd name="connsiteY2" fmla="*/ 70012 h 70012"/>
              <a:gd name="connsiteX3" fmla="*/ 3067282 w 3067282"/>
              <a:gd name="connsiteY3" fmla="*/ 61501 h 70012"/>
              <a:gd name="connsiteX0" fmla="*/ 0 w 3067282"/>
              <a:gd name="connsiteY0" fmla="*/ 0 h 62029"/>
              <a:gd name="connsiteX1" fmla="*/ 1503978 w 3067282"/>
              <a:gd name="connsiteY1" fmla="*/ 20643 h 62029"/>
              <a:gd name="connsiteX2" fmla="*/ 2227763 w 3067282"/>
              <a:gd name="connsiteY2" fmla="*/ 62029 h 62029"/>
              <a:gd name="connsiteX3" fmla="*/ 3067282 w 3067282"/>
              <a:gd name="connsiteY3" fmla="*/ 53518 h 62029"/>
              <a:gd name="connsiteX0" fmla="*/ 0 w 3067282"/>
              <a:gd name="connsiteY0" fmla="*/ 0 h 62029"/>
              <a:gd name="connsiteX1" fmla="*/ 1520833 w 3067282"/>
              <a:gd name="connsiteY1" fmla="*/ 8002 h 62029"/>
              <a:gd name="connsiteX2" fmla="*/ 2227763 w 3067282"/>
              <a:gd name="connsiteY2" fmla="*/ 62029 h 62029"/>
              <a:gd name="connsiteX3" fmla="*/ 3067282 w 3067282"/>
              <a:gd name="connsiteY3" fmla="*/ 53518 h 62029"/>
              <a:gd name="connsiteX0" fmla="*/ 0 w 3067282"/>
              <a:gd name="connsiteY0" fmla="*/ 0 h 62029"/>
              <a:gd name="connsiteX1" fmla="*/ 1520833 w 3067282"/>
              <a:gd name="connsiteY1" fmla="*/ 8002 h 62029"/>
              <a:gd name="connsiteX2" fmla="*/ 2227763 w 3067282"/>
              <a:gd name="connsiteY2" fmla="*/ 62029 h 62029"/>
              <a:gd name="connsiteX3" fmla="*/ 3067282 w 3067282"/>
              <a:gd name="connsiteY3" fmla="*/ 53518 h 62029"/>
              <a:gd name="connsiteX0" fmla="*/ 0 w 3067282"/>
              <a:gd name="connsiteY0" fmla="*/ 0 h 62029"/>
              <a:gd name="connsiteX1" fmla="*/ 1508192 w 3067282"/>
              <a:gd name="connsiteY1" fmla="*/ 8002 h 62029"/>
              <a:gd name="connsiteX2" fmla="*/ 2227763 w 3067282"/>
              <a:gd name="connsiteY2" fmla="*/ 62029 h 62029"/>
              <a:gd name="connsiteX3" fmla="*/ 3067282 w 3067282"/>
              <a:gd name="connsiteY3" fmla="*/ 53518 h 62029"/>
              <a:gd name="connsiteX0" fmla="*/ 0 w 3067282"/>
              <a:gd name="connsiteY0" fmla="*/ 0 h 62029"/>
              <a:gd name="connsiteX1" fmla="*/ 1508192 w 3067282"/>
              <a:gd name="connsiteY1" fmla="*/ 8002 h 62029"/>
              <a:gd name="connsiteX2" fmla="*/ 2227763 w 3067282"/>
              <a:gd name="connsiteY2" fmla="*/ 62029 h 62029"/>
              <a:gd name="connsiteX3" fmla="*/ 3067282 w 3067282"/>
              <a:gd name="connsiteY3" fmla="*/ 61719 h 62029"/>
            </a:gdLst>
            <a:ahLst/>
            <a:cxnLst>
              <a:cxn ang="0">
                <a:pos x="connsiteX0" y="connsiteY0"/>
              </a:cxn>
              <a:cxn ang="0">
                <a:pos x="connsiteX1" y="connsiteY1"/>
              </a:cxn>
              <a:cxn ang="0">
                <a:pos x="connsiteX2" y="connsiteY2"/>
              </a:cxn>
              <a:cxn ang="0">
                <a:pos x="connsiteX3" y="connsiteY3"/>
              </a:cxn>
            </a:cxnLst>
            <a:rect l="l" t="t" r="r" b="b"/>
            <a:pathLst>
              <a:path w="3067282" h="62029">
                <a:moveTo>
                  <a:pt x="0" y="0"/>
                </a:moveTo>
                <a:lnTo>
                  <a:pt x="1508192" y="8002"/>
                </a:lnTo>
                <a:lnTo>
                  <a:pt x="2227763" y="62029"/>
                </a:lnTo>
                <a:lnTo>
                  <a:pt x="3067282" y="61719"/>
                </a:lnTo>
              </a:path>
            </a:pathLst>
          </a:cu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zh-TW" altLang="en-US" sz="2400">
              <a:latin typeface="標楷體" pitchFamily="65" charset="-120"/>
              <a:ea typeface="標楷體" pitchFamily="65" charset="-120"/>
            </a:endParaRPr>
          </a:p>
        </p:txBody>
      </p:sp>
      <p:sp>
        <p:nvSpPr>
          <p:cNvPr id="39" name="手繪多邊形 38"/>
          <p:cNvSpPr/>
          <p:nvPr/>
        </p:nvSpPr>
        <p:spPr>
          <a:xfrm>
            <a:off x="3602801" y="2645556"/>
            <a:ext cx="110476" cy="379583"/>
          </a:xfrm>
          <a:custGeom>
            <a:avLst/>
            <a:gdLst>
              <a:gd name="connsiteX0" fmla="*/ 84982 w 166564"/>
              <a:gd name="connsiteY0" fmla="*/ 0 h 407911"/>
              <a:gd name="connsiteX1" fmla="*/ 0 w 166564"/>
              <a:gd name="connsiteY1" fmla="*/ 210754 h 407911"/>
              <a:gd name="connsiteX2" fmla="*/ 95179 w 166564"/>
              <a:gd name="connsiteY2" fmla="*/ 407911 h 407911"/>
              <a:gd name="connsiteX3" fmla="*/ 166564 w 166564"/>
              <a:gd name="connsiteY3" fmla="*/ 203955 h 407911"/>
              <a:gd name="connsiteX4" fmla="*/ 84982 w 166564"/>
              <a:gd name="connsiteY4" fmla="*/ 0 h 407911"/>
              <a:gd name="connsiteX0" fmla="*/ 84982 w 166564"/>
              <a:gd name="connsiteY0" fmla="*/ 0 h 407911"/>
              <a:gd name="connsiteX1" fmla="*/ 0 w 166564"/>
              <a:gd name="connsiteY1" fmla="*/ 210754 h 407911"/>
              <a:gd name="connsiteX2" fmla="*/ 95179 w 166564"/>
              <a:gd name="connsiteY2" fmla="*/ 407911 h 407911"/>
              <a:gd name="connsiteX3" fmla="*/ 166564 w 166564"/>
              <a:gd name="connsiteY3" fmla="*/ 203955 h 407911"/>
              <a:gd name="connsiteX4" fmla="*/ 159765 w 166564"/>
              <a:gd name="connsiteY4" fmla="*/ 105376 h 407911"/>
              <a:gd name="connsiteX5" fmla="*/ 84982 w 166564"/>
              <a:gd name="connsiteY5" fmla="*/ 0 h 407911"/>
              <a:gd name="connsiteX0" fmla="*/ 84982 w 166564"/>
              <a:gd name="connsiteY0" fmla="*/ 0 h 407911"/>
              <a:gd name="connsiteX1" fmla="*/ 0 w 166564"/>
              <a:gd name="connsiteY1" fmla="*/ 210754 h 407911"/>
              <a:gd name="connsiteX2" fmla="*/ 95179 w 166564"/>
              <a:gd name="connsiteY2" fmla="*/ 407911 h 407911"/>
              <a:gd name="connsiteX3" fmla="*/ 166564 w 166564"/>
              <a:gd name="connsiteY3" fmla="*/ 203955 h 407911"/>
              <a:gd name="connsiteX4" fmla="*/ 84982 w 166564"/>
              <a:gd name="connsiteY4" fmla="*/ 0 h 407911"/>
              <a:gd name="connsiteX0" fmla="*/ 84982 w 166564"/>
              <a:gd name="connsiteY0" fmla="*/ 1133 h 409044"/>
              <a:gd name="connsiteX1" fmla="*/ 0 w 166564"/>
              <a:gd name="connsiteY1" fmla="*/ 211887 h 409044"/>
              <a:gd name="connsiteX2" fmla="*/ 95179 w 166564"/>
              <a:gd name="connsiteY2" fmla="*/ 409044 h 409044"/>
              <a:gd name="connsiteX3" fmla="*/ 166564 w 166564"/>
              <a:gd name="connsiteY3" fmla="*/ 205088 h 409044"/>
              <a:gd name="connsiteX4" fmla="*/ 84982 w 166564"/>
              <a:gd name="connsiteY4" fmla="*/ 1133 h 409044"/>
              <a:gd name="connsiteX0" fmla="*/ 86681 w 168263"/>
              <a:gd name="connsiteY0" fmla="*/ 1133 h 409044"/>
              <a:gd name="connsiteX1" fmla="*/ 1699 w 168263"/>
              <a:gd name="connsiteY1" fmla="*/ 211887 h 409044"/>
              <a:gd name="connsiteX2" fmla="*/ 96878 w 168263"/>
              <a:gd name="connsiteY2" fmla="*/ 409044 h 409044"/>
              <a:gd name="connsiteX3" fmla="*/ 168263 w 168263"/>
              <a:gd name="connsiteY3" fmla="*/ 205088 h 409044"/>
              <a:gd name="connsiteX4" fmla="*/ 86681 w 168263"/>
              <a:gd name="connsiteY4" fmla="*/ 1133 h 409044"/>
              <a:gd name="connsiteX0" fmla="*/ 86681 w 168263"/>
              <a:gd name="connsiteY0" fmla="*/ 1133 h 410177"/>
              <a:gd name="connsiteX1" fmla="*/ 1699 w 168263"/>
              <a:gd name="connsiteY1" fmla="*/ 211887 h 410177"/>
              <a:gd name="connsiteX2" fmla="*/ 96878 w 168263"/>
              <a:gd name="connsiteY2" fmla="*/ 409044 h 410177"/>
              <a:gd name="connsiteX3" fmla="*/ 168263 w 168263"/>
              <a:gd name="connsiteY3" fmla="*/ 205088 h 410177"/>
              <a:gd name="connsiteX4" fmla="*/ 86681 w 168263"/>
              <a:gd name="connsiteY4" fmla="*/ 1133 h 410177"/>
              <a:gd name="connsiteX0" fmla="*/ 86681 w 169962"/>
              <a:gd name="connsiteY0" fmla="*/ 1133 h 410177"/>
              <a:gd name="connsiteX1" fmla="*/ 1699 w 169962"/>
              <a:gd name="connsiteY1" fmla="*/ 211887 h 410177"/>
              <a:gd name="connsiteX2" fmla="*/ 96878 w 169962"/>
              <a:gd name="connsiteY2" fmla="*/ 409044 h 410177"/>
              <a:gd name="connsiteX3" fmla="*/ 168263 w 169962"/>
              <a:gd name="connsiteY3" fmla="*/ 205088 h 410177"/>
              <a:gd name="connsiteX4" fmla="*/ 86681 w 169962"/>
              <a:gd name="connsiteY4" fmla="*/ 1133 h 410177"/>
              <a:gd name="connsiteX0" fmla="*/ 69685 w 152966"/>
              <a:gd name="connsiteY0" fmla="*/ 2266 h 412443"/>
              <a:gd name="connsiteX1" fmla="*/ 1699 w 152966"/>
              <a:gd name="connsiteY1" fmla="*/ 192625 h 412443"/>
              <a:gd name="connsiteX2" fmla="*/ 79882 w 152966"/>
              <a:gd name="connsiteY2" fmla="*/ 410177 h 412443"/>
              <a:gd name="connsiteX3" fmla="*/ 151267 w 152966"/>
              <a:gd name="connsiteY3" fmla="*/ 206221 h 412443"/>
              <a:gd name="connsiteX4" fmla="*/ 69685 w 152966"/>
              <a:gd name="connsiteY4" fmla="*/ 2266 h 412443"/>
              <a:gd name="connsiteX0" fmla="*/ 69685 w 135970"/>
              <a:gd name="connsiteY0" fmla="*/ 1133 h 410177"/>
              <a:gd name="connsiteX1" fmla="*/ 1699 w 135970"/>
              <a:gd name="connsiteY1" fmla="*/ 191492 h 410177"/>
              <a:gd name="connsiteX2" fmla="*/ 79882 w 135970"/>
              <a:gd name="connsiteY2" fmla="*/ 409044 h 410177"/>
              <a:gd name="connsiteX3" fmla="*/ 134271 w 135970"/>
              <a:gd name="connsiteY3" fmla="*/ 198290 h 410177"/>
              <a:gd name="connsiteX4" fmla="*/ 69685 w 135970"/>
              <a:gd name="connsiteY4" fmla="*/ 1133 h 410177"/>
              <a:gd name="connsiteX0" fmla="*/ 58194 w 124479"/>
              <a:gd name="connsiteY0" fmla="*/ 2266 h 412443"/>
              <a:gd name="connsiteX1" fmla="*/ 1699 w 124479"/>
              <a:gd name="connsiteY1" fmla="*/ 213021 h 412443"/>
              <a:gd name="connsiteX2" fmla="*/ 68391 w 124479"/>
              <a:gd name="connsiteY2" fmla="*/ 410177 h 412443"/>
              <a:gd name="connsiteX3" fmla="*/ 122780 w 124479"/>
              <a:gd name="connsiteY3" fmla="*/ 199423 h 412443"/>
              <a:gd name="connsiteX4" fmla="*/ 58194 w 124479"/>
              <a:gd name="connsiteY4" fmla="*/ 2266 h 412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79" h="412443">
                <a:moveTo>
                  <a:pt x="58194" y="2266"/>
                </a:moveTo>
                <a:cubicBezTo>
                  <a:pt x="38014" y="4532"/>
                  <a:pt x="0" y="145036"/>
                  <a:pt x="1699" y="213021"/>
                </a:cubicBezTo>
                <a:cubicBezTo>
                  <a:pt x="3398" y="281006"/>
                  <a:pt x="48211" y="412443"/>
                  <a:pt x="68391" y="410177"/>
                </a:cubicBezTo>
                <a:cubicBezTo>
                  <a:pt x="88571" y="407911"/>
                  <a:pt x="124479" y="267408"/>
                  <a:pt x="122780" y="199423"/>
                </a:cubicBezTo>
                <a:cubicBezTo>
                  <a:pt x="121081" y="131438"/>
                  <a:pt x="78374" y="0"/>
                  <a:pt x="58194" y="2266"/>
                </a:cubicBezTo>
                <a:close/>
              </a:path>
            </a:pathLst>
          </a:cu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solidFill>
                <a:schemeClr val="tx1"/>
              </a:solidFill>
              <a:latin typeface="標楷體" pitchFamily="65" charset="-120"/>
              <a:ea typeface="標楷體" pitchFamily="65" charset="-120"/>
            </a:endParaRPr>
          </a:p>
        </p:txBody>
      </p:sp>
      <p:sp>
        <p:nvSpPr>
          <p:cNvPr id="42" name="手繪多邊形 41"/>
          <p:cNvSpPr/>
          <p:nvPr/>
        </p:nvSpPr>
        <p:spPr>
          <a:xfrm>
            <a:off x="2826378" y="2672404"/>
            <a:ext cx="263525" cy="323850"/>
          </a:xfrm>
          <a:custGeom>
            <a:avLst/>
            <a:gdLst>
              <a:gd name="connsiteX0" fmla="*/ 19050 w 342900"/>
              <a:gd name="connsiteY0" fmla="*/ 0 h 809625"/>
              <a:gd name="connsiteX1" fmla="*/ 342900 w 342900"/>
              <a:gd name="connsiteY1" fmla="*/ 0 h 809625"/>
              <a:gd name="connsiteX2" fmla="*/ 323850 w 342900"/>
              <a:gd name="connsiteY2" fmla="*/ 800100 h 809625"/>
              <a:gd name="connsiteX3" fmla="*/ 0 w 342900"/>
              <a:gd name="connsiteY3" fmla="*/ 809625 h 809625"/>
              <a:gd name="connsiteX4" fmla="*/ 19050 w 342900"/>
              <a:gd name="connsiteY4" fmla="*/ 0 h 809625"/>
              <a:gd name="connsiteX0" fmla="*/ 19050 w 342900"/>
              <a:gd name="connsiteY0" fmla="*/ 0 h 809625"/>
              <a:gd name="connsiteX1" fmla="*/ 342900 w 342900"/>
              <a:gd name="connsiteY1" fmla="*/ 0 h 809625"/>
              <a:gd name="connsiteX2" fmla="*/ 228600 w 342900"/>
              <a:gd name="connsiteY2" fmla="*/ 381000 h 809625"/>
              <a:gd name="connsiteX3" fmla="*/ 323850 w 342900"/>
              <a:gd name="connsiteY3" fmla="*/ 800100 h 809625"/>
              <a:gd name="connsiteX4" fmla="*/ 0 w 342900"/>
              <a:gd name="connsiteY4" fmla="*/ 809625 h 809625"/>
              <a:gd name="connsiteX5" fmla="*/ 19050 w 342900"/>
              <a:gd name="connsiteY5" fmla="*/ 0 h 809625"/>
              <a:gd name="connsiteX0" fmla="*/ 19050 w 342900"/>
              <a:gd name="connsiteY0" fmla="*/ 0 h 809625"/>
              <a:gd name="connsiteX1" fmla="*/ 342900 w 342900"/>
              <a:gd name="connsiteY1" fmla="*/ 0 h 809625"/>
              <a:gd name="connsiteX2" fmla="*/ 228600 w 342900"/>
              <a:gd name="connsiteY2" fmla="*/ 381000 h 809625"/>
              <a:gd name="connsiteX3" fmla="*/ 323850 w 342900"/>
              <a:gd name="connsiteY3" fmla="*/ 800100 h 809625"/>
              <a:gd name="connsiteX4" fmla="*/ 0 w 342900"/>
              <a:gd name="connsiteY4" fmla="*/ 809625 h 809625"/>
              <a:gd name="connsiteX5" fmla="*/ 114300 w 342900"/>
              <a:gd name="connsiteY5" fmla="*/ 381000 h 809625"/>
              <a:gd name="connsiteX6" fmla="*/ 19050 w 342900"/>
              <a:gd name="connsiteY6" fmla="*/ 0 h 809625"/>
              <a:gd name="connsiteX0" fmla="*/ 53975 w 377825"/>
              <a:gd name="connsiteY0" fmla="*/ 0 h 809625"/>
              <a:gd name="connsiteX1" fmla="*/ 377825 w 377825"/>
              <a:gd name="connsiteY1" fmla="*/ 0 h 809625"/>
              <a:gd name="connsiteX2" fmla="*/ 263525 w 377825"/>
              <a:gd name="connsiteY2" fmla="*/ 381000 h 809625"/>
              <a:gd name="connsiteX3" fmla="*/ 358775 w 377825"/>
              <a:gd name="connsiteY3" fmla="*/ 800100 h 809625"/>
              <a:gd name="connsiteX4" fmla="*/ 34925 w 377825"/>
              <a:gd name="connsiteY4" fmla="*/ 809625 h 809625"/>
              <a:gd name="connsiteX5" fmla="*/ 149225 w 377825"/>
              <a:gd name="connsiteY5" fmla="*/ 381000 h 809625"/>
              <a:gd name="connsiteX6" fmla="*/ 53975 w 377825"/>
              <a:gd name="connsiteY6" fmla="*/ 0 h 809625"/>
              <a:gd name="connsiteX0" fmla="*/ 53975 w 412750"/>
              <a:gd name="connsiteY0" fmla="*/ 0 h 809625"/>
              <a:gd name="connsiteX1" fmla="*/ 377825 w 412750"/>
              <a:gd name="connsiteY1" fmla="*/ 0 h 809625"/>
              <a:gd name="connsiteX2" fmla="*/ 263525 w 412750"/>
              <a:gd name="connsiteY2" fmla="*/ 381000 h 809625"/>
              <a:gd name="connsiteX3" fmla="*/ 358775 w 412750"/>
              <a:gd name="connsiteY3" fmla="*/ 800100 h 809625"/>
              <a:gd name="connsiteX4" fmla="*/ 34925 w 412750"/>
              <a:gd name="connsiteY4" fmla="*/ 809625 h 809625"/>
              <a:gd name="connsiteX5" fmla="*/ 149225 w 412750"/>
              <a:gd name="connsiteY5" fmla="*/ 381000 h 809625"/>
              <a:gd name="connsiteX6" fmla="*/ 53975 w 412750"/>
              <a:gd name="connsiteY6" fmla="*/ 0 h 809625"/>
              <a:gd name="connsiteX0" fmla="*/ 53975 w 412750"/>
              <a:gd name="connsiteY0" fmla="*/ 0 h 809625"/>
              <a:gd name="connsiteX1" fmla="*/ 377825 w 412750"/>
              <a:gd name="connsiteY1" fmla="*/ 0 h 809625"/>
              <a:gd name="connsiteX2" fmla="*/ 263525 w 412750"/>
              <a:gd name="connsiteY2" fmla="*/ 381000 h 809625"/>
              <a:gd name="connsiteX3" fmla="*/ 358775 w 412750"/>
              <a:gd name="connsiteY3" fmla="*/ 800100 h 809625"/>
              <a:gd name="connsiteX4" fmla="*/ 34925 w 412750"/>
              <a:gd name="connsiteY4" fmla="*/ 809625 h 809625"/>
              <a:gd name="connsiteX5" fmla="*/ 149225 w 412750"/>
              <a:gd name="connsiteY5" fmla="*/ 381000 h 809625"/>
              <a:gd name="connsiteX6" fmla="*/ 53975 w 412750"/>
              <a:gd name="connsiteY6" fmla="*/ 0 h 809625"/>
              <a:gd name="connsiteX0" fmla="*/ 53975 w 412750"/>
              <a:gd name="connsiteY0" fmla="*/ 0 h 809625"/>
              <a:gd name="connsiteX1" fmla="*/ 377825 w 412750"/>
              <a:gd name="connsiteY1" fmla="*/ 0 h 809625"/>
              <a:gd name="connsiteX2" fmla="*/ 263525 w 412750"/>
              <a:gd name="connsiteY2" fmla="*/ 381000 h 809625"/>
              <a:gd name="connsiteX3" fmla="*/ 358775 w 412750"/>
              <a:gd name="connsiteY3" fmla="*/ 800100 h 809625"/>
              <a:gd name="connsiteX4" fmla="*/ 34925 w 412750"/>
              <a:gd name="connsiteY4" fmla="*/ 809625 h 809625"/>
              <a:gd name="connsiteX5" fmla="*/ 149225 w 412750"/>
              <a:gd name="connsiteY5" fmla="*/ 381000 h 809625"/>
              <a:gd name="connsiteX6" fmla="*/ 53975 w 412750"/>
              <a:gd name="connsiteY6" fmla="*/ 0 h 809625"/>
              <a:gd name="connsiteX0" fmla="*/ 53975 w 412750"/>
              <a:gd name="connsiteY0" fmla="*/ 0 h 809625"/>
              <a:gd name="connsiteX1" fmla="*/ 377825 w 412750"/>
              <a:gd name="connsiteY1" fmla="*/ 0 h 809625"/>
              <a:gd name="connsiteX2" fmla="*/ 263525 w 412750"/>
              <a:gd name="connsiteY2" fmla="*/ 381000 h 809625"/>
              <a:gd name="connsiteX3" fmla="*/ 358775 w 412750"/>
              <a:gd name="connsiteY3" fmla="*/ 800100 h 809625"/>
              <a:gd name="connsiteX4" fmla="*/ 34925 w 412750"/>
              <a:gd name="connsiteY4" fmla="*/ 809625 h 809625"/>
              <a:gd name="connsiteX5" fmla="*/ 149225 w 412750"/>
              <a:gd name="connsiteY5" fmla="*/ 381000 h 809625"/>
              <a:gd name="connsiteX6" fmla="*/ 53975 w 412750"/>
              <a:gd name="connsiteY6" fmla="*/ 0 h 809625"/>
              <a:gd name="connsiteX0" fmla="*/ 53975 w 412750"/>
              <a:gd name="connsiteY0" fmla="*/ 0 h 809625"/>
              <a:gd name="connsiteX1" fmla="*/ 377825 w 412750"/>
              <a:gd name="connsiteY1" fmla="*/ 0 h 809625"/>
              <a:gd name="connsiteX2" fmla="*/ 263525 w 412750"/>
              <a:gd name="connsiteY2" fmla="*/ 381000 h 809625"/>
              <a:gd name="connsiteX3" fmla="*/ 358775 w 412750"/>
              <a:gd name="connsiteY3" fmla="*/ 800100 h 809625"/>
              <a:gd name="connsiteX4" fmla="*/ 34925 w 412750"/>
              <a:gd name="connsiteY4" fmla="*/ 809625 h 809625"/>
              <a:gd name="connsiteX5" fmla="*/ 149225 w 412750"/>
              <a:gd name="connsiteY5" fmla="*/ 381000 h 809625"/>
              <a:gd name="connsiteX6" fmla="*/ 53975 w 412750"/>
              <a:gd name="connsiteY6" fmla="*/ 0 h 80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750" h="809625">
                <a:moveTo>
                  <a:pt x="53975" y="0"/>
                </a:moveTo>
                <a:lnTo>
                  <a:pt x="377825" y="0"/>
                </a:lnTo>
                <a:cubicBezTo>
                  <a:pt x="412750" y="63500"/>
                  <a:pt x="333375" y="76200"/>
                  <a:pt x="263525" y="381000"/>
                </a:cubicBezTo>
                <a:cubicBezTo>
                  <a:pt x="288925" y="647700"/>
                  <a:pt x="396875" y="728662"/>
                  <a:pt x="358775" y="800100"/>
                </a:cubicBezTo>
                <a:lnTo>
                  <a:pt x="34925" y="809625"/>
                </a:lnTo>
                <a:cubicBezTo>
                  <a:pt x="0" y="739775"/>
                  <a:pt x="88900" y="677862"/>
                  <a:pt x="149225" y="381000"/>
                </a:cubicBezTo>
                <a:cubicBezTo>
                  <a:pt x="114300" y="112713"/>
                  <a:pt x="15875" y="63500"/>
                  <a:pt x="53975" y="0"/>
                </a:cubicBezTo>
                <a:close/>
              </a:path>
            </a:pathLst>
          </a:cu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solidFill>
                <a:schemeClr val="tx1"/>
              </a:solidFill>
              <a:latin typeface="標楷體" pitchFamily="65" charset="-120"/>
              <a:ea typeface="標楷體" pitchFamily="65" charset="-120"/>
            </a:endParaRPr>
          </a:p>
        </p:txBody>
      </p:sp>
      <p:sp>
        <p:nvSpPr>
          <p:cNvPr id="44" name="手繪多邊形 43"/>
          <p:cNvSpPr/>
          <p:nvPr/>
        </p:nvSpPr>
        <p:spPr>
          <a:xfrm flipV="1">
            <a:off x="1447215" y="2752113"/>
            <a:ext cx="3067282" cy="66018"/>
          </a:xfrm>
          <a:custGeom>
            <a:avLst/>
            <a:gdLst>
              <a:gd name="connsiteX0" fmla="*/ 0 w 1359702"/>
              <a:gd name="connsiteY0" fmla="*/ 202706 h 202706"/>
              <a:gd name="connsiteX1" fmla="*/ 1359702 w 1359702"/>
              <a:gd name="connsiteY1" fmla="*/ 192508 h 202706"/>
              <a:gd name="connsiteX0" fmla="*/ 0 w 1392729"/>
              <a:gd name="connsiteY0" fmla="*/ 202706 h 328643"/>
              <a:gd name="connsiteX1" fmla="*/ 1392729 w 1392729"/>
              <a:gd name="connsiteY1" fmla="*/ 328643 h 328643"/>
              <a:gd name="connsiteX0" fmla="*/ 0 w 1464736"/>
              <a:gd name="connsiteY0" fmla="*/ 202706 h 328642"/>
              <a:gd name="connsiteX1" fmla="*/ 1464736 w 1464736"/>
              <a:gd name="connsiteY1" fmla="*/ 328642 h 328642"/>
              <a:gd name="connsiteX0" fmla="*/ 72008 w 1536744"/>
              <a:gd name="connsiteY0" fmla="*/ 0 h 144015"/>
              <a:gd name="connsiteX1" fmla="*/ 0 w 1536744"/>
              <a:gd name="connsiteY1" fmla="*/ 144015 h 144015"/>
              <a:gd name="connsiteX2" fmla="*/ 1536744 w 1536744"/>
              <a:gd name="connsiteY2" fmla="*/ 125936 h 144015"/>
              <a:gd name="connsiteX0" fmla="*/ 184116 w 1648852"/>
              <a:gd name="connsiteY0" fmla="*/ 0 h 155940"/>
              <a:gd name="connsiteX1" fmla="*/ 112108 w 1648852"/>
              <a:gd name="connsiteY1" fmla="*/ 144015 h 155940"/>
              <a:gd name="connsiteX2" fmla="*/ 256124 w 1648852"/>
              <a:gd name="connsiteY2" fmla="*/ 144015 h 155940"/>
              <a:gd name="connsiteX3" fmla="*/ 1648852 w 1648852"/>
              <a:gd name="connsiteY3" fmla="*/ 125936 h 155940"/>
              <a:gd name="connsiteX0" fmla="*/ 112108 w 1576844"/>
              <a:gd name="connsiteY0" fmla="*/ 0 h 155940"/>
              <a:gd name="connsiteX1" fmla="*/ 40100 w 1576844"/>
              <a:gd name="connsiteY1" fmla="*/ 144015 h 155940"/>
              <a:gd name="connsiteX2" fmla="*/ 256124 w 1576844"/>
              <a:gd name="connsiteY2" fmla="*/ 144014 h 155940"/>
              <a:gd name="connsiteX3" fmla="*/ 1576844 w 1576844"/>
              <a:gd name="connsiteY3" fmla="*/ 125936 h 155940"/>
              <a:gd name="connsiteX0" fmla="*/ 112108 w 1576844"/>
              <a:gd name="connsiteY0" fmla="*/ 0 h 155940"/>
              <a:gd name="connsiteX1" fmla="*/ 40100 w 1576844"/>
              <a:gd name="connsiteY1" fmla="*/ 144015 h 155940"/>
              <a:gd name="connsiteX2" fmla="*/ 256124 w 1576844"/>
              <a:gd name="connsiteY2" fmla="*/ 144014 h 155940"/>
              <a:gd name="connsiteX3" fmla="*/ 256124 w 1576844"/>
              <a:gd name="connsiteY3" fmla="*/ 144014 h 155940"/>
              <a:gd name="connsiteX4" fmla="*/ 1576844 w 1576844"/>
              <a:gd name="connsiteY4" fmla="*/ 125936 h 155940"/>
              <a:gd name="connsiteX0" fmla="*/ 112108 w 1576844"/>
              <a:gd name="connsiteY0" fmla="*/ 0 h 155940"/>
              <a:gd name="connsiteX1" fmla="*/ 40100 w 1576844"/>
              <a:gd name="connsiteY1" fmla="*/ 144015 h 155940"/>
              <a:gd name="connsiteX2" fmla="*/ 256124 w 1576844"/>
              <a:gd name="connsiteY2" fmla="*/ 144014 h 155940"/>
              <a:gd name="connsiteX3" fmla="*/ 184116 w 1576844"/>
              <a:gd name="connsiteY3" fmla="*/ 72006 h 155940"/>
              <a:gd name="connsiteX4" fmla="*/ 1576844 w 1576844"/>
              <a:gd name="connsiteY4" fmla="*/ 125936 h 155940"/>
              <a:gd name="connsiteX0" fmla="*/ 112108 w 1576844"/>
              <a:gd name="connsiteY0" fmla="*/ 0 h 155940"/>
              <a:gd name="connsiteX1" fmla="*/ 40100 w 1576844"/>
              <a:gd name="connsiteY1" fmla="*/ 144015 h 155940"/>
              <a:gd name="connsiteX2" fmla="*/ 256124 w 1576844"/>
              <a:gd name="connsiteY2" fmla="*/ 144014 h 155940"/>
              <a:gd name="connsiteX3" fmla="*/ 184116 w 1576844"/>
              <a:gd name="connsiteY3" fmla="*/ 144014 h 155940"/>
              <a:gd name="connsiteX4" fmla="*/ 1576844 w 1576844"/>
              <a:gd name="connsiteY4" fmla="*/ 125936 h 155940"/>
              <a:gd name="connsiteX0" fmla="*/ 184116 w 1648852"/>
              <a:gd name="connsiteY0" fmla="*/ 0 h 155940"/>
              <a:gd name="connsiteX1" fmla="*/ 112108 w 1648852"/>
              <a:gd name="connsiteY1" fmla="*/ 144015 h 155940"/>
              <a:gd name="connsiteX2" fmla="*/ 256124 w 1648852"/>
              <a:gd name="connsiteY2" fmla="*/ 144014 h 155940"/>
              <a:gd name="connsiteX3" fmla="*/ 256124 w 1648852"/>
              <a:gd name="connsiteY3" fmla="*/ 144014 h 155940"/>
              <a:gd name="connsiteX4" fmla="*/ 1648852 w 1648852"/>
              <a:gd name="connsiteY4" fmla="*/ 125936 h 155940"/>
              <a:gd name="connsiteX0" fmla="*/ 184116 w 1648852"/>
              <a:gd name="connsiteY0" fmla="*/ 0 h 155940"/>
              <a:gd name="connsiteX1" fmla="*/ 112108 w 1648852"/>
              <a:gd name="connsiteY1" fmla="*/ 144015 h 155940"/>
              <a:gd name="connsiteX2" fmla="*/ 256124 w 1648852"/>
              <a:gd name="connsiteY2" fmla="*/ 144014 h 155940"/>
              <a:gd name="connsiteX3" fmla="*/ 279919 w 1648852"/>
              <a:gd name="connsiteY3" fmla="*/ 116820 h 155940"/>
              <a:gd name="connsiteX4" fmla="*/ 1648852 w 1648852"/>
              <a:gd name="connsiteY4" fmla="*/ 125936 h 155940"/>
              <a:gd name="connsiteX0" fmla="*/ 160321 w 1625057"/>
              <a:gd name="connsiteY0" fmla="*/ 0 h 163485"/>
              <a:gd name="connsiteX1" fmla="*/ 88313 w 1625057"/>
              <a:gd name="connsiteY1" fmla="*/ 144015 h 163485"/>
              <a:gd name="connsiteX2" fmla="*/ 256124 w 1625057"/>
              <a:gd name="connsiteY2" fmla="*/ 116820 h 163485"/>
              <a:gd name="connsiteX3" fmla="*/ 1625057 w 1625057"/>
              <a:gd name="connsiteY3" fmla="*/ 125936 h 163485"/>
              <a:gd name="connsiteX0" fmla="*/ 160321 w 1625057"/>
              <a:gd name="connsiteY0" fmla="*/ 0 h 144015"/>
              <a:gd name="connsiteX1" fmla="*/ 88313 w 1625057"/>
              <a:gd name="connsiteY1" fmla="*/ 144015 h 144015"/>
              <a:gd name="connsiteX2" fmla="*/ 256124 w 1625057"/>
              <a:gd name="connsiteY2" fmla="*/ 116820 h 144015"/>
              <a:gd name="connsiteX3" fmla="*/ 1625057 w 1625057"/>
              <a:gd name="connsiteY3" fmla="*/ 125936 h 144015"/>
              <a:gd name="connsiteX0" fmla="*/ 160321 w 1625057"/>
              <a:gd name="connsiteY0" fmla="*/ 5968 h 149983"/>
              <a:gd name="connsiteX1" fmla="*/ 88313 w 1625057"/>
              <a:gd name="connsiteY1" fmla="*/ 149983 h 149983"/>
              <a:gd name="connsiteX2" fmla="*/ 256124 w 1625057"/>
              <a:gd name="connsiteY2" fmla="*/ 122788 h 149983"/>
              <a:gd name="connsiteX3" fmla="*/ 1625057 w 1625057"/>
              <a:gd name="connsiteY3" fmla="*/ 131904 h 149983"/>
              <a:gd name="connsiteX0" fmla="*/ 160321 w 1625057"/>
              <a:gd name="connsiteY0" fmla="*/ 0 h 144015"/>
              <a:gd name="connsiteX1" fmla="*/ 88313 w 1625057"/>
              <a:gd name="connsiteY1" fmla="*/ 144015 h 144015"/>
              <a:gd name="connsiteX2" fmla="*/ 256124 w 1625057"/>
              <a:gd name="connsiteY2" fmla="*/ 116820 h 144015"/>
              <a:gd name="connsiteX3" fmla="*/ 1625057 w 1625057"/>
              <a:gd name="connsiteY3" fmla="*/ 125936 h 144015"/>
              <a:gd name="connsiteX0" fmla="*/ 72008 w 1536744"/>
              <a:gd name="connsiteY0" fmla="*/ 0 h 144015"/>
              <a:gd name="connsiteX1" fmla="*/ 0 w 1536744"/>
              <a:gd name="connsiteY1" fmla="*/ 144015 h 144015"/>
              <a:gd name="connsiteX2" fmla="*/ 167811 w 1536744"/>
              <a:gd name="connsiteY2" fmla="*/ 116820 h 144015"/>
              <a:gd name="connsiteX3" fmla="*/ 1536744 w 1536744"/>
              <a:gd name="connsiteY3" fmla="*/ 125936 h 144015"/>
              <a:gd name="connsiteX0" fmla="*/ 109400 w 1536744"/>
              <a:gd name="connsiteY0" fmla="*/ 2570 h 143185"/>
              <a:gd name="connsiteX1" fmla="*/ 0 w 1536744"/>
              <a:gd name="connsiteY1" fmla="*/ 143185 h 143185"/>
              <a:gd name="connsiteX2" fmla="*/ 167811 w 1536744"/>
              <a:gd name="connsiteY2" fmla="*/ 115990 h 143185"/>
              <a:gd name="connsiteX3" fmla="*/ 1536744 w 1536744"/>
              <a:gd name="connsiteY3" fmla="*/ 125106 h 143185"/>
              <a:gd name="connsiteX0" fmla="*/ 109400 w 1536744"/>
              <a:gd name="connsiteY0" fmla="*/ 2570 h 143185"/>
              <a:gd name="connsiteX1" fmla="*/ 0 w 1536744"/>
              <a:gd name="connsiteY1" fmla="*/ 143185 h 143185"/>
              <a:gd name="connsiteX2" fmla="*/ 167811 w 1536744"/>
              <a:gd name="connsiteY2" fmla="*/ 115990 h 143185"/>
              <a:gd name="connsiteX3" fmla="*/ 1536744 w 1536744"/>
              <a:gd name="connsiteY3" fmla="*/ 125106 h 143185"/>
              <a:gd name="connsiteX0" fmla="*/ 109400 w 1536744"/>
              <a:gd name="connsiteY0" fmla="*/ 2570 h 145755"/>
              <a:gd name="connsiteX1" fmla="*/ 0 w 1536744"/>
              <a:gd name="connsiteY1" fmla="*/ 143185 h 145755"/>
              <a:gd name="connsiteX2" fmla="*/ 167811 w 1536744"/>
              <a:gd name="connsiteY2" fmla="*/ 115990 h 145755"/>
              <a:gd name="connsiteX3" fmla="*/ 1536744 w 1536744"/>
              <a:gd name="connsiteY3" fmla="*/ 125106 h 145755"/>
              <a:gd name="connsiteX0" fmla="*/ 109400 w 1536744"/>
              <a:gd name="connsiteY0" fmla="*/ 0 h 143185"/>
              <a:gd name="connsiteX1" fmla="*/ 0 w 1536744"/>
              <a:gd name="connsiteY1" fmla="*/ 140615 h 143185"/>
              <a:gd name="connsiteX2" fmla="*/ 167811 w 1536744"/>
              <a:gd name="connsiteY2" fmla="*/ 113420 h 143185"/>
              <a:gd name="connsiteX3" fmla="*/ 1536744 w 1536744"/>
              <a:gd name="connsiteY3" fmla="*/ 122536 h 143185"/>
              <a:gd name="connsiteX0" fmla="*/ 109400 w 1536744"/>
              <a:gd name="connsiteY0" fmla="*/ 0 h 143185"/>
              <a:gd name="connsiteX1" fmla="*/ 0 w 1536744"/>
              <a:gd name="connsiteY1" fmla="*/ 140615 h 143185"/>
              <a:gd name="connsiteX2" fmla="*/ 167811 w 1536744"/>
              <a:gd name="connsiteY2" fmla="*/ 113420 h 143185"/>
              <a:gd name="connsiteX3" fmla="*/ 1536744 w 1536744"/>
              <a:gd name="connsiteY3" fmla="*/ 122536 h 143185"/>
              <a:gd name="connsiteX0" fmla="*/ 109400 w 1536744"/>
              <a:gd name="connsiteY0" fmla="*/ 0 h 143185"/>
              <a:gd name="connsiteX1" fmla="*/ 0 w 1536744"/>
              <a:gd name="connsiteY1" fmla="*/ 140615 h 143185"/>
              <a:gd name="connsiteX2" fmla="*/ 167811 w 1536744"/>
              <a:gd name="connsiteY2" fmla="*/ 113420 h 143185"/>
              <a:gd name="connsiteX3" fmla="*/ 1536744 w 1536744"/>
              <a:gd name="connsiteY3" fmla="*/ 122536 h 143185"/>
              <a:gd name="connsiteX0" fmla="*/ 109400 w 1536744"/>
              <a:gd name="connsiteY0" fmla="*/ 0 h 143185"/>
              <a:gd name="connsiteX1" fmla="*/ 0 w 1536744"/>
              <a:gd name="connsiteY1" fmla="*/ 140615 h 143185"/>
              <a:gd name="connsiteX2" fmla="*/ 167811 w 1536744"/>
              <a:gd name="connsiteY2" fmla="*/ 113420 h 143185"/>
              <a:gd name="connsiteX3" fmla="*/ 1536744 w 1536744"/>
              <a:gd name="connsiteY3" fmla="*/ 122536 h 143185"/>
              <a:gd name="connsiteX0" fmla="*/ 109400 w 2481738"/>
              <a:gd name="connsiteY0" fmla="*/ 0 h 143185"/>
              <a:gd name="connsiteX1" fmla="*/ 0 w 2481738"/>
              <a:gd name="connsiteY1" fmla="*/ 140615 h 143185"/>
              <a:gd name="connsiteX2" fmla="*/ 167811 w 2481738"/>
              <a:gd name="connsiteY2" fmla="*/ 113420 h 143185"/>
              <a:gd name="connsiteX3" fmla="*/ 2481738 w 2481738"/>
              <a:gd name="connsiteY3" fmla="*/ 68148 h 143185"/>
              <a:gd name="connsiteX0" fmla="*/ 109400 w 2481738"/>
              <a:gd name="connsiteY0" fmla="*/ 0 h 143185"/>
              <a:gd name="connsiteX1" fmla="*/ 0 w 2481738"/>
              <a:gd name="connsiteY1" fmla="*/ 140615 h 143185"/>
              <a:gd name="connsiteX2" fmla="*/ 167811 w 2481738"/>
              <a:gd name="connsiteY2" fmla="*/ 113420 h 143185"/>
              <a:gd name="connsiteX3" fmla="*/ 1621727 w 2481738"/>
              <a:gd name="connsiteY3" fmla="*/ 132737 h 143185"/>
              <a:gd name="connsiteX4" fmla="*/ 2481738 w 2481738"/>
              <a:gd name="connsiteY4" fmla="*/ 68148 h 143185"/>
              <a:gd name="connsiteX0" fmla="*/ 109400 w 2481738"/>
              <a:gd name="connsiteY0" fmla="*/ 0 h 143185"/>
              <a:gd name="connsiteX1" fmla="*/ 0 w 2481738"/>
              <a:gd name="connsiteY1" fmla="*/ 140615 h 143185"/>
              <a:gd name="connsiteX2" fmla="*/ 167811 w 2481738"/>
              <a:gd name="connsiteY2" fmla="*/ 113420 h 143185"/>
              <a:gd name="connsiteX3" fmla="*/ 1635324 w 2481738"/>
              <a:gd name="connsiteY3" fmla="*/ 115741 h 143185"/>
              <a:gd name="connsiteX4" fmla="*/ 2481738 w 2481738"/>
              <a:gd name="connsiteY4" fmla="*/ 68148 h 143185"/>
              <a:gd name="connsiteX0" fmla="*/ 109400 w 2481738"/>
              <a:gd name="connsiteY0" fmla="*/ 0 h 143185"/>
              <a:gd name="connsiteX1" fmla="*/ 0 w 2481738"/>
              <a:gd name="connsiteY1" fmla="*/ 140615 h 143185"/>
              <a:gd name="connsiteX2" fmla="*/ 167811 w 2481738"/>
              <a:gd name="connsiteY2" fmla="*/ 113420 h 143185"/>
              <a:gd name="connsiteX3" fmla="*/ 918434 w 2481738"/>
              <a:gd name="connsiteY3" fmla="*/ 123056 h 143185"/>
              <a:gd name="connsiteX4" fmla="*/ 2481738 w 2481738"/>
              <a:gd name="connsiteY4" fmla="*/ 68148 h 143185"/>
              <a:gd name="connsiteX0" fmla="*/ 109400 w 2481738"/>
              <a:gd name="connsiteY0" fmla="*/ 0 h 171757"/>
              <a:gd name="connsiteX1" fmla="*/ 0 w 2481738"/>
              <a:gd name="connsiteY1" fmla="*/ 140615 h 171757"/>
              <a:gd name="connsiteX2" fmla="*/ 167811 w 2481738"/>
              <a:gd name="connsiteY2" fmla="*/ 113420 h 171757"/>
              <a:gd name="connsiteX3" fmla="*/ 918434 w 2481738"/>
              <a:gd name="connsiteY3" fmla="*/ 123056 h 171757"/>
              <a:gd name="connsiteX4" fmla="*/ 1634903 w 2481738"/>
              <a:gd name="connsiteY4" fmla="*/ 171757 h 171757"/>
              <a:gd name="connsiteX5" fmla="*/ 2481738 w 2481738"/>
              <a:gd name="connsiteY5" fmla="*/ 68148 h 171757"/>
              <a:gd name="connsiteX0" fmla="*/ 109400 w 2481738"/>
              <a:gd name="connsiteY0" fmla="*/ 0 h 171757"/>
              <a:gd name="connsiteX1" fmla="*/ 0 w 2481738"/>
              <a:gd name="connsiteY1" fmla="*/ 140615 h 171757"/>
              <a:gd name="connsiteX2" fmla="*/ 167811 w 2481738"/>
              <a:gd name="connsiteY2" fmla="*/ 113420 h 171757"/>
              <a:gd name="connsiteX3" fmla="*/ 918434 w 2481738"/>
              <a:gd name="connsiteY3" fmla="*/ 123056 h 171757"/>
              <a:gd name="connsiteX4" fmla="*/ 1634903 w 2481738"/>
              <a:gd name="connsiteY4" fmla="*/ 171757 h 171757"/>
              <a:gd name="connsiteX5" fmla="*/ 2481738 w 2481738"/>
              <a:gd name="connsiteY5" fmla="*/ 163246 h 171757"/>
              <a:gd name="connsiteX0" fmla="*/ 109400 w 2481738"/>
              <a:gd name="connsiteY0" fmla="*/ 0 h 171757"/>
              <a:gd name="connsiteX1" fmla="*/ 0 w 2481738"/>
              <a:gd name="connsiteY1" fmla="*/ 140615 h 171757"/>
              <a:gd name="connsiteX2" fmla="*/ 918434 w 2481738"/>
              <a:gd name="connsiteY2" fmla="*/ 123056 h 171757"/>
              <a:gd name="connsiteX3" fmla="*/ 1634903 w 2481738"/>
              <a:gd name="connsiteY3" fmla="*/ 171757 h 171757"/>
              <a:gd name="connsiteX4" fmla="*/ 2481738 w 2481738"/>
              <a:gd name="connsiteY4" fmla="*/ 163246 h 171757"/>
              <a:gd name="connsiteX0" fmla="*/ 0 w 2372338"/>
              <a:gd name="connsiteY0" fmla="*/ 0 h 171757"/>
              <a:gd name="connsiteX1" fmla="*/ 809034 w 2372338"/>
              <a:gd name="connsiteY1" fmla="*/ 123056 h 171757"/>
              <a:gd name="connsiteX2" fmla="*/ 1525503 w 2372338"/>
              <a:gd name="connsiteY2" fmla="*/ 171757 h 171757"/>
              <a:gd name="connsiteX3" fmla="*/ 2372338 w 2372338"/>
              <a:gd name="connsiteY3" fmla="*/ 163246 h 171757"/>
              <a:gd name="connsiteX0" fmla="*/ 0 w 3067282"/>
              <a:gd name="connsiteY0" fmla="*/ 0 h 105920"/>
              <a:gd name="connsiteX1" fmla="*/ 1503978 w 3067282"/>
              <a:gd name="connsiteY1" fmla="*/ 57219 h 105920"/>
              <a:gd name="connsiteX2" fmla="*/ 2220447 w 3067282"/>
              <a:gd name="connsiteY2" fmla="*/ 105920 h 105920"/>
              <a:gd name="connsiteX3" fmla="*/ 3067282 w 3067282"/>
              <a:gd name="connsiteY3" fmla="*/ 97409 h 105920"/>
              <a:gd name="connsiteX0" fmla="*/ 0 w 3067282"/>
              <a:gd name="connsiteY0" fmla="*/ 7983 h 113903"/>
              <a:gd name="connsiteX1" fmla="*/ 1503978 w 3067282"/>
              <a:gd name="connsiteY1" fmla="*/ 28626 h 113903"/>
              <a:gd name="connsiteX2" fmla="*/ 2220447 w 3067282"/>
              <a:gd name="connsiteY2" fmla="*/ 113903 h 113903"/>
              <a:gd name="connsiteX3" fmla="*/ 3067282 w 3067282"/>
              <a:gd name="connsiteY3" fmla="*/ 105392 h 113903"/>
              <a:gd name="connsiteX0" fmla="*/ 0 w 3067282"/>
              <a:gd name="connsiteY0" fmla="*/ 7983 h 105392"/>
              <a:gd name="connsiteX1" fmla="*/ 1503978 w 3067282"/>
              <a:gd name="connsiteY1" fmla="*/ 28626 h 105392"/>
              <a:gd name="connsiteX2" fmla="*/ 2227763 w 3067282"/>
              <a:gd name="connsiteY2" fmla="*/ 70012 h 105392"/>
              <a:gd name="connsiteX3" fmla="*/ 3067282 w 3067282"/>
              <a:gd name="connsiteY3" fmla="*/ 105392 h 105392"/>
              <a:gd name="connsiteX0" fmla="*/ 0 w 3067282"/>
              <a:gd name="connsiteY0" fmla="*/ 7983 h 70012"/>
              <a:gd name="connsiteX1" fmla="*/ 1503978 w 3067282"/>
              <a:gd name="connsiteY1" fmla="*/ 28626 h 70012"/>
              <a:gd name="connsiteX2" fmla="*/ 2227763 w 3067282"/>
              <a:gd name="connsiteY2" fmla="*/ 70012 h 70012"/>
              <a:gd name="connsiteX3" fmla="*/ 3067282 w 3067282"/>
              <a:gd name="connsiteY3" fmla="*/ 61501 h 70012"/>
              <a:gd name="connsiteX0" fmla="*/ 0 w 3067282"/>
              <a:gd name="connsiteY0" fmla="*/ 0 h 62029"/>
              <a:gd name="connsiteX1" fmla="*/ 1503978 w 3067282"/>
              <a:gd name="connsiteY1" fmla="*/ 20643 h 62029"/>
              <a:gd name="connsiteX2" fmla="*/ 2227763 w 3067282"/>
              <a:gd name="connsiteY2" fmla="*/ 62029 h 62029"/>
              <a:gd name="connsiteX3" fmla="*/ 3067282 w 3067282"/>
              <a:gd name="connsiteY3" fmla="*/ 53518 h 62029"/>
              <a:gd name="connsiteX0" fmla="*/ 0 w 3067282"/>
              <a:gd name="connsiteY0" fmla="*/ 0 h 62029"/>
              <a:gd name="connsiteX1" fmla="*/ 1520833 w 3067282"/>
              <a:gd name="connsiteY1" fmla="*/ 8002 h 62029"/>
              <a:gd name="connsiteX2" fmla="*/ 2227763 w 3067282"/>
              <a:gd name="connsiteY2" fmla="*/ 62029 h 62029"/>
              <a:gd name="connsiteX3" fmla="*/ 3067282 w 3067282"/>
              <a:gd name="connsiteY3" fmla="*/ 53518 h 62029"/>
              <a:gd name="connsiteX0" fmla="*/ 0 w 3067282"/>
              <a:gd name="connsiteY0" fmla="*/ 0 h 62029"/>
              <a:gd name="connsiteX1" fmla="*/ 1520833 w 3067282"/>
              <a:gd name="connsiteY1" fmla="*/ 8002 h 62029"/>
              <a:gd name="connsiteX2" fmla="*/ 2227763 w 3067282"/>
              <a:gd name="connsiteY2" fmla="*/ 62029 h 62029"/>
              <a:gd name="connsiteX3" fmla="*/ 3067282 w 3067282"/>
              <a:gd name="connsiteY3" fmla="*/ 53518 h 62029"/>
              <a:gd name="connsiteX0" fmla="*/ 0 w 3067282"/>
              <a:gd name="connsiteY0" fmla="*/ 0 h 62029"/>
              <a:gd name="connsiteX1" fmla="*/ 1508192 w 3067282"/>
              <a:gd name="connsiteY1" fmla="*/ 8002 h 62029"/>
              <a:gd name="connsiteX2" fmla="*/ 2227763 w 3067282"/>
              <a:gd name="connsiteY2" fmla="*/ 62029 h 62029"/>
              <a:gd name="connsiteX3" fmla="*/ 3067282 w 3067282"/>
              <a:gd name="connsiteY3" fmla="*/ 53518 h 62029"/>
              <a:gd name="connsiteX0" fmla="*/ 0 w 3067282"/>
              <a:gd name="connsiteY0" fmla="*/ 0 h 65819"/>
              <a:gd name="connsiteX1" fmla="*/ 1508192 w 3067282"/>
              <a:gd name="connsiteY1" fmla="*/ 8002 h 65819"/>
              <a:gd name="connsiteX2" fmla="*/ 2227763 w 3067282"/>
              <a:gd name="connsiteY2" fmla="*/ 62029 h 65819"/>
              <a:gd name="connsiteX3" fmla="*/ 3067282 w 3067282"/>
              <a:gd name="connsiteY3" fmla="*/ 65819 h 65819"/>
              <a:gd name="connsiteX0" fmla="*/ 0 w 3067282"/>
              <a:gd name="connsiteY0" fmla="*/ 199 h 66018"/>
              <a:gd name="connsiteX1" fmla="*/ 1512293 w 3067282"/>
              <a:gd name="connsiteY1" fmla="*/ 0 h 66018"/>
              <a:gd name="connsiteX2" fmla="*/ 2227763 w 3067282"/>
              <a:gd name="connsiteY2" fmla="*/ 62228 h 66018"/>
              <a:gd name="connsiteX3" fmla="*/ 3067282 w 3067282"/>
              <a:gd name="connsiteY3" fmla="*/ 66018 h 66018"/>
            </a:gdLst>
            <a:ahLst/>
            <a:cxnLst>
              <a:cxn ang="0">
                <a:pos x="connsiteX0" y="connsiteY0"/>
              </a:cxn>
              <a:cxn ang="0">
                <a:pos x="connsiteX1" y="connsiteY1"/>
              </a:cxn>
              <a:cxn ang="0">
                <a:pos x="connsiteX2" y="connsiteY2"/>
              </a:cxn>
              <a:cxn ang="0">
                <a:pos x="connsiteX3" y="connsiteY3"/>
              </a:cxn>
            </a:cxnLst>
            <a:rect l="l" t="t" r="r" b="b"/>
            <a:pathLst>
              <a:path w="3067282" h="66018">
                <a:moveTo>
                  <a:pt x="0" y="199"/>
                </a:moveTo>
                <a:lnTo>
                  <a:pt x="1512293" y="0"/>
                </a:lnTo>
                <a:lnTo>
                  <a:pt x="2227763" y="62228"/>
                </a:lnTo>
                <a:lnTo>
                  <a:pt x="3067282" y="66018"/>
                </a:lnTo>
              </a:path>
            </a:pathLst>
          </a:cu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zh-TW" altLang="en-US" sz="2400">
              <a:latin typeface="標楷體" pitchFamily="65" charset="-120"/>
              <a:ea typeface="標楷體" pitchFamily="65" charset="-120"/>
            </a:endParaRPr>
          </a:p>
        </p:txBody>
      </p:sp>
      <p:sp>
        <p:nvSpPr>
          <p:cNvPr id="46" name="文字方塊 45"/>
          <p:cNvSpPr txBox="1"/>
          <p:nvPr/>
        </p:nvSpPr>
        <p:spPr>
          <a:xfrm>
            <a:off x="2385146" y="3094668"/>
            <a:ext cx="1107996" cy="461665"/>
          </a:xfrm>
          <a:prstGeom prst="rect">
            <a:avLst/>
          </a:prstGeom>
          <a:noFill/>
        </p:spPr>
        <p:txBody>
          <a:bodyPr wrap="none" rtlCol="0">
            <a:spAutoFit/>
          </a:bodyPr>
          <a:lstStyle/>
          <a:p>
            <a:r>
              <a:rPr lang="zh-TW" altLang="zh-TW" sz="2400" dirty="0">
                <a:latin typeface="標楷體" pitchFamily="65" charset="-120"/>
                <a:ea typeface="標楷體" pitchFamily="65" charset="-120"/>
              </a:rPr>
              <a:t>凹透鏡</a:t>
            </a:r>
            <a:endParaRPr lang="zh-TW" altLang="en-US" sz="2400" dirty="0">
              <a:latin typeface="標楷體" pitchFamily="65" charset="-120"/>
              <a:ea typeface="標楷體" pitchFamily="65" charset="-120"/>
            </a:endParaRPr>
          </a:p>
        </p:txBody>
      </p:sp>
      <p:sp>
        <p:nvSpPr>
          <p:cNvPr id="47" name="矩形 46"/>
          <p:cNvSpPr/>
          <p:nvPr/>
        </p:nvSpPr>
        <p:spPr>
          <a:xfrm>
            <a:off x="3464377" y="3113045"/>
            <a:ext cx="1107996" cy="461665"/>
          </a:xfrm>
          <a:prstGeom prst="rect">
            <a:avLst/>
          </a:prstGeom>
        </p:spPr>
        <p:txBody>
          <a:bodyPr wrap="none">
            <a:spAutoFit/>
          </a:bodyPr>
          <a:lstStyle/>
          <a:p>
            <a:r>
              <a:rPr lang="zh-TW" altLang="zh-TW" sz="2400" dirty="0">
                <a:latin typeface="標楷體" pitchFamily="65" charset="-120"/>
                <a:ea typeface="標楷體" pitchFamily="65" charset="-120"/>
              </a:rPr>
              <a:t>凸透鏡</a:t>
            </a:r>
            <a:endParaRPr lang="zh-TW" altLang="en-US" sz="2400" dirty="0">
              <a:latin typeface="標楷體" pitchFamily="65" charset="-120"/>
              <a:ea typeface="標楷體" pitchFamily="65" charset="-120"/>
            </a:endParaRPr>
          </a:p>
        </p:txBody>
      </p:sp>
      <p:sp>
        <p:nvSpPr>
          <p:cNvPr id="52" name="矩形 51"/>
          <p:cNvSpPr/>
          <p:nvPr/>
        </p:nvSpPr>
        <p:spPr>
          <a:xfrm>
            <a:off x="638857" y="1706394"/>
            <a:ext cx="1261884" cy="461665"/>
          </a:xfrm>
          <a:prstGeom prst="rect">
            <a:avLst/>
          </a:prstGeom>
        </p:spPr>
        <p:txBody>
          <a:bodyPr wrap="none">
            <a:spAutoFit/>
          </a:bodyPr>
          <a:lstStyle/>
          <a:p>
            <a:r>
              <a:rPr lang="en-US" altLang="zh-TW" sz="2400" dirty="0">
                <a:latin typeface="標楷體" pitchFamily="65" charset="-120"/>
                <a:ea typeface="標楷體" pitchFamily="65" charset="-120"/>
              </a:rPr>
              <a:t>(1)</a:t>
            </a:r>
            <a:r>
              <a:rPr lang="zh-TW" altLang="en-US" sz="2400" dirty="0">
                <a:latin typeface="標楷體" pitchFamily="65" charset="-120"/>
                <a:ea typeface="標楷體" pitchFamily="65" charset="-120"/>
              </a:rPr>
              <a:t>法一</a:t>
            </a:r>
          </a:p>
        </p:txBody>
      </p:sp>
      <p:sp>
        <p:nvSpPr>
          <p:cNvPr id="53" name="矩形 52"/>
          <p:cNvSpPr/>
          <p:nvPr/>
        </p:nvSpPr>
        <p:spPr>
          <a:xfrm>
            <a:off x="638857" y="3781108"/>
            <a:ext cx="1261884" cy="461665"/>
          </a:xfrm>
          <a:prstGeom prst="rect">
            <a:avLst/>
          </a:prstGeom>
        </p:spPr>
        <p:txBody>
          <a:bodyPr wrap="none">
            <a:spAutoFit/>
          </a:bodyPr>
          <a:lstStyle/>
          <a:p>
            <a:r>
              <a:rPr lang="en-US" altLang="zh-TW" sz="2400" dirty="0">
                <a:latin typeface="標楷體" pitchFamily="65" charset="-120"/>
                <a:ea typeface="標楷體" pitchFamily="65" charset="-120"/>
              </a:rPr>
              <a:t>(2)</a:t>
            </a:r>
            <a:r>
              <a:rPr lang="zh-TW" altLang="en-US" sz="2400" dirty="0">
                <a:latin typeface="標楷體" pitchFamily="65" charset="-120"/>
                <a:ea typeface="標楷體" pitchFamily="65" charset="-120"/>
              </a:rPr>
              <a:t>法二</a:t>
            </a:r>
          </a:p>
        </p:txBody>
      </p:sp>
      <p:cxnSp>
        <p:nvCxnSpPr>
          <p:cNvPr id="56" name="直線接點 55"/>
          <p:cNvCxnSpPr/>
          <p:nvPr/>
        </p:nvCxnSpPr>
        <p:spPr>
          <a:xfrm flipH="1">
            <a:off x="4535999" y="2653808"/>
            <a:ext cx="0" cy="360000"/>
          </a:xfrm>
          <a:prstGeom prst="line">
            <a:avLst/>
          </a:prstGeom>
          <a:ln w="38100">
            <a:solidFill>
              <a:schemeClr val="bg1"/>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57" name="直線接點 56"/>
          <p:cNvCxnSpPr/>
          <p:nvPr/>
        </p:nvCxnSpPr>
        <p:spPr>
          <a:xfrm flipH="1">
            <a:off x="4527034" y="4594719"/>
            <a:ext cx="0" cy="360000"/>
          </a:xfrm>
          <a:prstGeom prst="line">
            <a:avLst/>
          </a:prstGeom>
          <a:ln w="38100">
            <a:solidFill>
              <a:schemeClr val="bg1"/>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43" name="矩形 42"/>
          <p:cNvSpPr/>
          <p:nvPr/>
        </p:nvSpPr>
        <p:spPr>
          <a:xfrm>
            <a:off x="6308393" y="2842138"/>
            <a:ext cx="1415772" cy="461665"/>
          </a:xfrm>
          <a:prstGeom prst="rect">
            <a:avLst/>
          </a:prstGeom>
        </p:spPr>
        <p:txBody>
          <a:bodyPr wrap="none">
            <a:spAutoFit/>
          </a:bodyPr>
          <a:lstStyle/>
          <a:p>
            <a:r>
              <a:rPr lang="zh-TW" altLang="zh-TW" sz="2400" dirty="0">
                <a:latin typeface="標楷體" pitchFamily="65" charset="-120"/>
                <a:ea typeface="標楷體" pitchFamily="65" charset="-120"/>
              </a:rPr>
              <a:t>白色光屏</a:t>
            </a:r>
            <a:endParaRPr lang="zh-TW" altLang="en-US" sz="2400" dirty="0">
              <a:latin typeface="標楷體" pitchFamily="65" charset="-120"/>
              <a:ea typeface="標楷體" pitchFamily="65" charset="-120"/>
            </a:endParaRPr>
          </a:p>
        </p:txBody>
      </p:sp>
      <p:sp>
        <p:nvSpPr>
          <p:cNvPr id="54" name="矩形 53"/>
          <p:cNvSpPr/>
          <p:nvPr/>
        </p:nvSpPr>
        <p:spPr>
          <a:xfrm>
            <a:off x="1047794" y="5199936"/>
            <a:ext cx="1723549" cy="461665"/>
          </a:xfrm>
          <a:prstGeom prst="rect">
            <a:avLst/>
          </a:prstGeom>
        </p:spPr>
        <p:txBody>
          <a:bodyPr wrap="none">
            <a:spAutoFit/>
          </a:bodyPr>
          <a:lstStyle/>
          <a:p>
            <a:r>
              <a:rPr lang="zh-TW" altLang="zh-TW" sz="2400" dirty="0">
                <a:latin typeface="標楷體" pitchFamily="65" charset="-120"/>
                <a:ea typeface="標楷體" pitchFamily="65" charset="-120"/>
              </a:rPr>
              <a:t>厚平板玻璃</a:t>
            </a:r>
            <a:endParaRPr lang="zh-TW" altLang="en-US" sz="2400" dirty="0">
              <a:latin typeface="標楷體" pitchFamily="65" charset="-120"/>
              <a:ea typeface="標楷體" pitchFamily="65" charset="-120"/>
            </a:endParaRPr>
          </a:p>
        </p:txBody>
      </p:sp>
      <p:pic>
        <p:nvPicPr>
          <p:cNvPr id="58" name="圖片 57" descr="3b7c9a8b68580e5f_tc.jpg"/>
          <p:cNvPicPr>
            <a:picLocks noChangeAspect="1"/>
          </p:cNvPicPr>
          <p:nvPr/>
        </p:nvPicPr>
        <p:blipFill>
          <a:blip r:embed="rId3" cstate="print"/>
          <a:srcRect b="18571"/>
          <a:stretch>
            <a:fillRect/>
          </a:stretch>
        </p:blipFill>
        <p:spPr>
          <a:xfrm>
            <a:off x="7620000" y="0"/>
            <a:ext cx="1524000" cy="930729"/>
          </a:xfrm>
          <a:prstGeom prst="rect">
            <a:avLst/>
          </a:prstGeom>
        </p:spPr>
      </p:pic>
      <p:sp>
        <p:nvSpPr>
          <p:cNvPr id="5" name="矩形 4"/>
          <p:cNvSpPr/>
          <p:nvPr/>
        </p:nvSpPr>
        <p:spPr>
          <a:xfrm>
            <a:off x="2033399" y="1955418"/>
            <a:ext cx="3188693" cy="461665"/>
          </a:xfrm>
          <a:prstGeom prst="rect">
            <a:avLst/>
          </a:prstGeom>
        </p:spPr>
        <p:txBody>
          <a:bodyPr wrap="none">
            <a:spAutoFit/>
          </a:bodyPr>
          <a:lstStyle/>
          <a:p>
            <a:r>
              <a:rPr lang="zh-TW" altLang="en-US" sz="2400" dirty="0">
                <a:solidFill>
                  <a:schemeClr val="tx1">
                    <a:lumMod val="50000"/>
                    <a:lumOff val="50000"/>
                  </a:schemeClr>
                </a:solidFill>
                <a:latin typeface="Times New Roman" panose="02020603050405020304" pitchFamily="18" charset="0"/>
                <a:ea typeface="標楷體" panose="03000509000000000000" pitchFamily="65" charset="-120"/>
                <a:cs typeface="Times New Roman" panose="02020603050405020304" pitchFamily="18" charset="0"/>
              </a:rPr>
              <a:t>凹透鏡焦距 </a:t>
            </a:r>
            <a:r>
              <a:rPr lang="en-US" altLang="zh-TW" sz="2400" dirty="0">
                <a:solidFill>
                  <a:schemeClr val="tx1">
                    <a:lumMod val="50000"/>
                    <a:lumOff val="50000"/>
                  </a:schemeClr>
                </a:solidFill>
                <a:latin typeface="Times New Roman" panose="02020603050405020304" pitchFamily="18" charset="0"/>
                <a:ea typeface="標楷體" panose="03000509000000000000" pitchFamily="65" charset="-120"/>
                <a:cs typeface="Times New Roman" panose="02020603050405020304" pitchFamily="18" charset="0"/>
              </a:rPr>
              <a:t>(~ -1.5 cm)</a:t>
            </a:r>
            <a:endParaRPr lang="zh-TW" altLang="en-US" sz="2400" dirty="0">
              <a:solidFill>
                <a:schemeClr val="tx1">
                  <a:lumMod val="50000"/>
                  <a:lumOff val="50000"/>
                </a:schemeClr>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9" name="文字方塊 58"/>
          <p:cNvSpPr txBox="1"/>
          <p:nvPr/>
        </p:nvSpPr>
        <p:spPr>
          <a:xfrm>
            <a:off x="638857" y="5798383"/>
            <a:ext cx="7910569" cy="911364"/>
          </a:xfrm>
          <a:prstGeom prst="roundRect">
            <a:avLst>
              <a:gd name="adj" fmla="val 16286"/>
            </a:avLst>
          </a:prstGeom>
          <a:solidFill>
            <a:schemeClr val="bg1"/>
          </a:solidFill>
          <a:ln>
            <a:solidFill>
              <a:srgbClr val="FF0000"/>
            </a:solidFill>
          </a:ln>
        </p:spPr>
        <p:txBody>
          <a:bodyPr wrap="square" rtlCol="0" anchor="ctr">
            <a:spAutoFit/>
          </a:bodyPr>
          <a:lstStyle/>
          <a:p>
            <a:r>
              <a:rPr lang="zh-TW" altLang="en-US" sz="2400" dirty="0">
                <a:latin typeface="標楷體" panose="03000509000000000000" pitchFamily="65" charset="-120"/>
                <a:ea typeface="標楷體" panose="03000509000000000000" pitchFamily="65" charset="-120"/>
              </a:rPr>
              <a:t>建議採用方法一，原因是方法二中兩道光束經凹透鏡會發散，測量困難。</a:t>
            </a:r>
          </a:p>
        </p:txBody>
      </p:sp>
      <p:pic>
        <p:nvPicPr>
          <p:cNvPr id="4" name="圖片 3"/>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a:stretch/>
        </p:blipFill>
        <p:spPr>
          <a:xfrm>
            <a:off x="5482991" y="1603638"/>
            <a:ext cx="3506906" cy="2415262"/>
          </a:xfrm>
          <a:prstGeom prst="roundRect">
            <a:avLst>
              <a:gd name="adj" fmla="val 12086"/>
            </a:avLst>
          </a:prstGeom>
        </p:spPr>
      </p:pic>
    </p:spTree>
    <p:extLst>
      <p:ext uri="{BB962C8B-B14F-4D97-AF65-F5344CB8AC3E}">
        <p14:creationId xmlns:p14="http://schemas.microsoft.com/office/powerpoint/2010/main" val="294957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71702" y="-40789"/>
            <a:ext cx="4848516" cy="994172"/>
          </a:xfrm>
        </p:spPr>
        <p:txBody>
          <a:bodyPr>
            <a:normAutofit/>
          </a:bodyPr>
          <a:lstStyle/>
          <a:p>
            <a:pPr algn="l" defTabSz="914400" rtl="0" eaLnBrk="1" latinLnBrk="0" hangingPunct="0">
              <a:spcBef>
                <a:spcPct val="0"/>
              </a:spcBef>
              <a:buNone/>
            </a:pPr>
            <a:r>
              <a:rPr lang="en-US" sz="4000" b="1" kern="1200" dirty="0">
                <a:latin typeface="標楷體" panose="03000509000000000000" pitchFamily="65" charset="-120"/>
                <a:ea typeface="標楷體" panose="03000509000000000000" pitchFamily="65" charset="-120"/>
                <a:cs typeface="+mn-cs"/>
              </a:rPr>
              <a:t>[</a:t>
            </a:r>
            <a:r>
              <a:rPr lang="en-US" altLang="zh-TW" sz="4000" b="1" kern="1200" dirty="0">
                <a:latin typeface="標楷體" panose="03000509000000000000" pitchFamily="65" charset="-120"/>
                <a:ea typeface="標楷體" panose="03000509000000000000" pitchFamily="65" charset="-120"/>
                <a:cs typeface="+mn-cs"/>
              </a:rPr>
              <a:t>B</a:t>
            </a:r>
            <a:r>
              <a:rPr lang="en-US" sz="4000" b="1" kern="1200" dirty="0">
                <a:latin typeface="標楷體" panose="03000509000000000000" pitchFamily="65" charset="-120"/>
                <a:ea typeface="標楷體" panose="03000509000000000000" pitchFamily="65" charset="-120"/>
                <a:cs typeface="+mn-cs"/>
              </a:rPr>
              <a:t>]</a:t>
            </a:r>
            <a:r>
              <a:rPr lang="zh-TW" altLang="en-US" sz="4000" b="1" kern="1200" dirty="0">
                <a:latin typeface="標楷體" panose="03000509000000000000" pitchFamily="65" charset="-120"/>
                <a:ea typeface="標楷體" panose="03000509000000000000" pitchFamily="65" charset="-120"/>
                <a:cs typeface="+mn-cs"/>
              </a:rPr>
              <a:t>壓克力折射率</a:t>
            </a:r>
          </a:p>
        </p:txBody>
      </p:sp>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5881" y="1905614"/>
            <a:ext cx="2629272" cy="1858978"/>
          </a:xfrm>
          <a:prstGeom prst="rect">
            <a:avLst/>
          </a:prstGeom>
        </p:spPr>
      </p:pic>
      <p:sp>
        <p:nvSpPr>
          <p:cNvPr id="6" name="矩形 5"/>
          <p:cNvSpPr/>
          <p:nvPr/>
        </p:nvSpPr>
        <p:spPr>
          <a:xfrm>
            <a:off x="340483" y="993698"/>
            <a:ext cx="5539674" cy="584775"/>
          </a:xfrm>
          <a:prstGeom prst="rect">
            <a:avLst/>
          </a:prstGeom>
        </p:spPr>
        <p:txBody>
          <a:bodyPr wrap="square">
            <a:spAutoFit/>
          </a:bodyPr>
          <a:lstStyle/>
          <a:p>
            <a:pPr marL="457200" indent="-457200">
              <a:buFont typeface="Arial" panose="020B0604020202020204" pitchFamily="34" charset="0"/>
              <a:buChar char="•"/>
            </a:pPr>
            <a:r>
              <a:rPr lang="zh-TW" altLang="en-US" sz="3200" dirty="0">
                <a:latin typeface="標楷體" panose="03000509000000000000" pitchFamily="65" charset="-120"/>
                <a:ea typeface="標楷體" panose="03000509000000000000" pitchFamily="65" charset="-120"/>
              </a:rPr>
              <a:t>原理</a:t>
            </a:r>
            <a:endParaRPr lang="en-US" altLang="zh-TW" sz="3200" dirty="0">
              <a:latin typeface="標楷體" panose="03000509000000000000" pitchFamily="65" charset="-120"/>
              <a:ea typeface="標楷體" panose="03000509000000000000" pitchFamily="65" charset="-120"/>
            </a:endParaRPr>
          </a:p>
        </p:txBody>
      </p:sp>
      <p:pic>
        <p:nvPicPr>
          <p:cNvPr id="3073" name="圖片 18" descr="001"/>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972793" y="5446299"/>
            <a:ext cx="3729240" cy="1232603"/>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直線單箭頭接點 12"/>
          <p:cNvCxnSpPr/>
          <p:nvPr/>
        </p:nvCxnSpPr>
        <p:spPr>
          <a:xfrm flipV="1">
            <a:off x="4702033" y="10020225"/>
            <a:ext cx="0" cy="6000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直線單箭頭接點 13"/>
          <p:cNvCxnSpPr/>
          <p:nvPr/>
        </p:nvCxnSpPr>
        <p:spPr>
          <a:xfrm flipV="1">
            <a:off x="4686793" y="9615095"/>
            <a:ext cx="733425" cy="95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直線單箭頭接點 14"/>
          <p:cNvCxnSpPr/>
          <p:nvPr/>
        </p:nvCxnSpPr>
        <p:spPr>
          <a:xfrm flipH="1" flipV="1">
            <a:off x="3829543" y="9624620"/>
            <a:ext cx="752475" cy="95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Rectangle 5"/>
          <p:cNvSpPr>
            <a:spLocks noChangeArrowheads="1"/>
          </p:cNvSpPr>
          <p:nvPr/>
        </p:nvSpPr>
        <p:spPr bwMode="auto">
          <a:xfrm>
            <a:off x="571701" y="1525209"/>
            <a:ext cx="5904180" cy="2714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lnSpc>
                <a:spcPct val="120000"/>
              </a:lnSpc>
              <a:spcBef>
                <a:spcPct val="0"/>
              </a:spcBef>
              <a:spcAft>
                <a:spcPct val="0"/>
              </a:spcAft>
            </a:pPr>
            <a:r>
              <a:rPr kumimoji="0" lang="zh-TW" altLang="en-US" sz="2400" b="0" i="0" u="none" strike="noStrike" cap="none" normalizeH="0" baseline="0" dirty="0">
                <a:ln>
                  <a:noFill/>
                </a:ln>
                <a:effectLst/>
                <a:latin typeface="標楷體" panose="03000509000000000000" pitchFamily="65" charset="-120"/>
                <a:ea typeface="標楷體" panose="03000509000000000000" pitchFamily="65" charset="-120"/>
                <a:cs typeface="Times New Roman" panose="02020603050405020304" pitchFamily="18" charset="0"/>
              </a:rPr>
              <a:t>全反射</a:t>
            </a:r>
            <a:r>
              <a:rPr kumimoji="0" lang="en-US" altLang="zh-TW" sz="2400" b="0" i="0" u="none" strike="noStrike" cap="none" normalizeH="0" baseline="0" dirty="0">
                <a:ln>
                  <a:noFill/>
                </a:ln>
                <a:effectLst/>
                <a:latin typeface="Calibri" panose="020F0502020204030204" pitchFamily="34" charset="0"/>
                <a:ea typeface="標楷體" panose="03000509000000000000" pitchFamily="65" charset="-120"/>
                <a:cs typeface="Times New Roman" panose="02020603050405020304" pitchFamily="18" charset="0"/>
              </a:rPr>
              <a:t>(Total internal reflection)</a:t>
            </a:r>
            <a:r>
              <a:rPr kumimoji="0" lang="zh-TW" altLang="en-US" sz="2400" b="0" i="0" u="none" strike="noStrike" cap="none" normalizeH="0" baseline="0" dirty="0">
                <a:ln>
                  <a:noFill/>
                </a:ln>
                <a:effectLst/>
                <a:latin typeface="標楷體" panose="03000509000000000000" pitchFamily="65" charset="-120"/>
                <a:ea typeface="標楷體" panose="03000509000000000000" pitchFamily="65" charset="-120"/>
                <a:cs typeface="Times New Roman" panose="02020603050405020304" pitchFamily="18" charset="0"/>
              </a:rPr>
              <a:t>：當光線從密介質</a:t>
            </a:r>
            <a:r>
              <a:rPr kumimoji="0" lang="en-US" altLang="zh-TW" sz="2400" b="0" i="1" u="none" strike="noStrike" cap="none" normalizeH="0" baseline="0" dirty="0">
                <a:ln>
                  <a:noFill/>
                </a:ln>
                <a:effectLst/>
                <a:latin typeface="Calibri" panose="020F0502020204030204" pitchFamily="34" charset="0"/>
                <a:ea typeface="標楷體" panose="03000509000000000000" pitchFamily="65" charset="-120"/>
                <a:cs typeface="Times New Roman" panose="02020603050405020304" pitchFamily="18" charset="0"/>
              </a:rPr>
              <a:t>n</a:t>
            </a:r>
            <a:r>
              <a:rPr kumimoji="0" lang="en-US" altLang="zh-TW" sz="2400" b="0" i="0" u="none" strike="noStrike" cap="none" normalizeH="0" baseline="-30000" dirty="0">
                <a:ln>
                  <a:noFill/>
                </a:ln>
                <a:effectLst/>
                <a:latin typeface="Calibri" panose="020F0502020204030204" pitchFamily="34" charset="0"/>
                <a:ea typeface="標楷體" panose="03000509000000000000" pitchFamily="65" charset="-120"/>
                <a:cs typeface="Times New Roman" panose="02020603050405020304" pitchFamily="18" charset="0"/>
              </a:rPr>
              <a:t>1</a:t>
            </a:r>
            <a:r>
              <a:rPr kumimoji="0" lang="en-US" altLang="zh-TW" sz="2400" b="0" i="0" u="none" strike="noStrike" cap="none" normalizeH="0" baseline="0" dirty="0">
                <a:ln>
                  <a:noFill/>
                </a:ln>
                <a:effectLst/>
                <a:latin typeface="Calibri" panose="020F0502020204030204" pitchFamily="34" charset="0"/>
                <a:ea typeface="標楷體" panose="03000509000000000000" pitchFamily="65" charset="-120"/>
                <a:cs typeface="Times New Roman" panose="02020603050405020304" pitchFamily="18" charset="0"/>
              </a:rPr>
              <a:t> </a:t>
            </a:r>
            <a:r>
              <a:rPr lang="zh-TW" altLang="en-US" sz="2400" dirty="0">
                <a:latin typeface="標楷體" panose="03000509000000000000" pitchFamily="65" charset="-120"/>
                <a:ea typeface="標楷體" panose="03000509000000000000" pitchFamily="65" charset="-120"/>
                <a:cs typeface="Times New Roman" panose="02020603050405020304" pitchFamily="18" charset="0"/>
              </a:rPr>
              <a:t>進入較折射率</a:t>
            </a:r>
            <a:r>
              <a:rPr lang="en-US" altLang="zh-TW" sz="2400" dirty="0">
                <a:latin typeface="標楷體" panose="03000509000000000000" pitchFamily="65" charset="-120"/>
                <a:ea typeface="標楷體" panose="03000509000000000000" pitchFamily="65" charset="-120"/>
                <a:cs typeface="Times New Roman" panose="02020603050405020304" pitchFamily="18" charset="0"/>
              </a:rPr>
              <a:t>n2</a:t>
            </a:r>
            <a:r>
              <a:rPr lang="zh-TW" altLang="en-US" sz="2400" dirty="0">
                <a:latin typeface="標楷體" panose="03000509000000000000" pitchFamily="65" charset="-120"/>
                <a:ea typeface="標楷體" panose="03000509000000000000" pitchFamily="65" charset="-120"/>
                <a:cs typeface="Times New Roman" panose="02020603050405020304" pitchFamily="18" charset="0"/>
              </a:rPr>
              <a:t>較低的疏介質時，</a:t>
            </a:r>
            <a:r>
              <a:rPr lang="zh-TW" altLang="zh-TW" sz="2400" dirty="0">
                <a:latin typeface="標楷體" panose="03000509000000000000" pitchFamily="65" charset="-120"/>
                <a:ea typeface="標楷體" panose="03000509000000000000" pitchFamily="65" charset="-120"/>
                <a:cs typeface="Times New Roman" panose="02020603050405020304" pitchFamily="18" charset="0"/>
              </a:rPr>
              <a:t>若光線的入射角度</a:t>
            </a:r>
            <a:r>
              <a:rPr lang="en-US" altLang="zh-TW" sz="2400" dirty="0">
                <a:latin typeface="標楷體" panose="03000509000000000000" pitchFamily="65" charset="-120"/>
                <a:ea typeface="標楷體" panose="03000509000000000000" pitchFamily="65" charset="-120"/>
                <a:cs typeface="Times New Roman" panose="02020603050405020304" pitchFamily="18" charset="0"/>
                <a:sym typeface="Symbol" panose="05050102010706020507" pitchFamily="18" charset="2"/>
              </a:rPr>
              <a:t></a:t>
            </a:r>
            <a:r>
              <a:rPr lang="en-US" altLang="zh-TW" sz="2400" dirty="0">
                <a:latin typeface="標楷體" panose="03000509000000000000" pitchFamily="65" charset="-120"/>
                <a:ea typeface="標楷體" panose="03000509000000000000" pitchFamily="65" charset="-120"/>
                <a:cs typeface="Times New Roman" panose="02020603050405020304" pitchFamily="18" charset="0"/>
              </a:rPr>
              <a:t> </a:t>
            </a:r>
            <a:r>
              <a:rPr lang="zh-TW" altLang="zh-TW" sz="2400" dirty="0">
                <a:latin typeface="標楷體" panose="03000509000000000000" pitchFamily="65" charset="-120"/>
                <a:ea typeface="標楷體" panose="03000509000000000000" pitchFamily="65" charset="-120"/>
                <a:cs typeface="Times New Roman" panose="02020603050405020304" pitchFamily="18" charset="0"/>
              </a:rPr>
              <a:t>大過某一角度</a:t>
            </a:r>
            <a:r>
              <a:rPr lang="en-US" altLang="zh-TW" sz="2400" dirty="0">
                <a:latin typeface="標楷體" panose="03000509000000000000" pitchFamily="65" charset="-120"/>
                <a:ea typeface="標楷體" panose="03000509000000000000" pitchFamily="65" charset="-120"/>
                <a:cs typeface="Times New Roman" panose="02020603050405020304" pitchFamily="18" charset="0"/>
              </a:rPr>
              <a:t>(</a:t>
            </a:r>
            <a:r>
              <a:rPr lang="zh-TW" altLang="zh-TW" sz="2400" dirty="0">
                <a:latin typeface="標楷體" panose="03000509000000000000" pitchFamily="65" charset="-120"/>
                <a:ea typeface="標楷體" panose="03000509000000000000" pitchFamily="65" charset="-120"/>
                <a:cs typeface="Times New Roman" panose="02020603050405020304" pitchFamily="18" charset="0"/>
              </a:rPr>
              <a:t>稱為臨界角</a:t>
            </a:r>
            <a:r>
              <a:rPr lang="en-US" altLang="zh-TW" sz="2400" dirty="0">
                <a:latin typeface="標楷體" panose="03000509000000000000" pitchFamily="65" charset="-120"/>
                <a:ea typeface="標楷體" panose="03000509000000000000" pitchFamily="65" charset="-120"/>
                <a:cs typeface="Times New Roman" panose="02020603050405020304" pitchFamily="18" charset="0"/>
                <a:sym typeface="Symbol" panose="05050102010706020507" pitchFamily="18" charset="2"/>
              </a:rPr>
              <a:t></a:t>
            </a:r>
            <a:r>
              <a:rPr lang="en-US" altLang="zh-TW" sz="2400" dirty="0">
                <a:latin typeface="標楷體" panose="03000509000000000000" pitchFamily="65" charset="-120"/>
                <a:ea typeface="標楷體" panose="03000509000000000000" pitchFamily="65" charset="-120"/>
                <a:cs typeface="Times New Roman" panose="02020603050405020304" pitchFamily="18" charset="0"/>
              </a:rPr>
              <a:t>c)</a:t>
            </a:r>
            <a:r>
              <a:rPr lang="zh-TW" altLang="zh-TW" sz="2400" dirty="0">
                <a:latin typeface="標楷體" panose="03000509000000000000" pitchFamily="65" charset="-120"/>
                <a:ea typeface="標楷體" panose="03000509000000000000" pitchFamily="65" charset="-120"/>
                <a:cs typeface="Times New Roman" panose="02020603050405020304" pitchFamily="18" charset="0"/>
              </a:rPr>
              <a:t>時，則入射光將完全無法射進疏介質內，反而會在介面處完全被反射回介質</a:t>
            </a:r>
            <a:r>
              <a:rPr lang="en-US" altLang="zh-TW" sz="2400" dirty="0">
                <a:latin typeface="標楷體" panose="03000509000000000000" pitchFamily="65" charset="-120"/>
                <a:ea typeface="標楷體" panose="03000509000000000000" pitchFamily="65" charset="-120"/>
                <a:cs typeface="Times New Roman" panose="02020603050405020304" pitchFamily="18" charset="0"/>
              </a:rPr>
              <a:t>1</a:t>
            </a:r>
            <a:r>
              <a:rPr lang="zh-TW" altLang="zh-TW" sz="2400" dirty="0">
                <a:latin typeface="標楷體" panose="03000509000000000000" pitchFamily="65" charset="-120"/>
                <a:ea typeface="標楷體" panose="03000509000000000000" pitchFamily="65" charset="-120"/>
                <a:cs typeface="Times New Roman" panose="02020603050405020304" pitchFamily="18" charset="0"/>
              </a:rPr>
              <a:t>，故稱之為全反射現象。</a:t>
            </a:r>
            <a:endParaRPr lang="zh-TW" altLang="en-US" sz="2400" dirty="0">
              <a:latin typeface="標楷體" panose="03000509000000000000" pitchFamily="65" charset="-120"/>
              <a:ea typeface="標楷體" panose="03000509000000000000" pitchFamily="65" charset="-120"/>
              <a:cs typeface="Times New Roman" panose="02020603050405020304" pitchFamily="18" charset="0"/>
              <a:sym typeface="Symbol" panose="05050102010706020507" pitchFamily="18" charset="2"/>
            </a:endParaRPr>
          </a:p>
        </p:txBody>
      </p:sp>
      <p:sp>
        <p:nvSpPr>
          <p:cNvPr id="7" name="Rectangle 7"/>
          <p:cNvSpPr>
            <a:spLocks noChangeArrowheads="1"/>
          </p:cNvSpPr>
          <p:nvPr/>
        </p:nvSpPr>
        <p:spPr bwMode="auto">
          <a:xfrm>
            <a:off x="1037186" y="4886867"/>
            <a:ext cx="59041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1" u="none" strike="noStrike" cap="none" normalizeH="0" baseline="0" dirty="0">
                <a:ln>
                  <a:noFill/>
                </a:ln>
                <a:effectLst/>
                <a:latin typeface="Cambria Math" panose="02040503050406030204" pitchFamily="18" charset="0"/>
                <a:ea typeface="標楷體" panose="03000509000000000000" pitchFamily="65" charset="-120"/>
                <a:cs typeface="Times New Roman" panose="02020603050405020304" pitchFamily="18" charset="0"/>
              </a:rPr>
              <a:t>n</a:t>
            </a:r>
            <a:r>
              <a:rPr kumimoji="0" lang="en-US" altLang="en-US" sz="2400" b="0" i="1" u="none" strike="noStrike" cap="none" normalizeH="0" baseline="-25000" dirty="0">
                <a:ln>
                  <a:noFill/>
                </a:ln>
                <a:effectLst/>
                <a:latin typeface="Cambria Math" panose="02040503050406030204" pitchFamily="18" charset="0"/>
                <a:ea typeface="標楷體" panose="03000509000000000000" pitchFamily="65" charset="-120"/>
                <a:cs typeface="Times New Roman" panose="02020603050405020304" pitchFamily="18" charset="0"/>
              </a:rPr>
              <a:t>1</a:t>
            </a:r>
            <a:r>
              <a:rPr kumimoji="0" lang="en-US" altLang="en-US" sz="2400" b="0" i="0" u="none" strike="noStrike" cap="none" normalizeH="0" baseline="0" dirty="0">
                <a:ln>
                  <a:noFill/>
                </a:ln>
                <a:effectLst/>
                <a:latin typeface="Cambria Math" panose="02040503050406030204" pitchFamily="18" charset="0"/>
                <a:ea typeface="標楷體" panose="03000509000000000000" pitchFamily="65" charset="-120"/>
                <a:cs typeface="Times New Roman" panose="02020603050405020304" pitchFamily="18" charset="0"/>
              </a:rPr>
              <a:t>sin</a:t>
            </a:r>
            <a:r>
              <a:rPr kumimoji="0" lang="en-US" altLang="en-US" sz="2400" b="0" i="1" u="none" strike="noStrike" cap="none" normalizeH="0" baseline="0" dirty="0">
                <a:ln>
                  <a:noFill/>
                </a:ln>
                <a:effectLst/>
                <a:latin typeface="Cambria Math" panose="02040503050406030204" pitchFamily="18" charset="0"/>
                <a:ea typeface="標楷體" panose="03000509000000000000" pitchFamily="65" charset="-120"/>
                <a:cs typeface="Times New Roman" panose="02020603050405020304" pitchFamily="18" charset="0"/>
              </a:rPr>
              <a:t>θc=n</a:t>
            </a:r>
            <a:r>
              <a:rPr kumimoji="0" lang="en-US" altLang="en-US" sz="2400" b="0" i="1" u="none" strike="noStrike" cap="none" normalizeH="0" baseline="-25000" dirty="0">
                <a:ln>
                  <a:noFill/>
                </a:ln>
                <a:effectLst/>
                <a:latin typeface="Cambria Math" panose="02040503050406030204" pitchFamily="18" charset="0"/>
                <a:ea typeface="標楷體" panose="03000509000000000000" pitchFamily="65" charset="-120"/>
                <a:cs typeface="Times New Roman" panose="02020603050405020304" pitchFamily="18" charset="0"/>
              </a:rPr>
              <a:t>2 </a:t>
            </a:r>
            <a:r>
              <a:rPr kumimoji="0" lang="en-US" altLang="en-US" sz="2400" b="0" i="0" u="none" strike="noStrike" cap="none" normalizeH="0" baseline="0" dirty="0">
                <a:ln>
                  <a:noFill/>
                </a:ln>
                <a:effectLst/>
                <a:latin typeface="Cambria Math" panose="02040503050406030204" pitchFamily="18" charset="0"/>
                <a:ea typeface="標楷體" panose="03000509000000000000" pitchFamily="65" charset="-120"/>
                <a:cs typeface="Times New Roman" panose="02020603050405020304" pitchFamily="18" charset="0"/>
              </a:rPr>
              <a:t>sin</a:t>
            </a:r>
            <a:r>
              <a:rPr kumimoji="0" lang="en-US" altLang="en-US" sz="2400" b="0" i="1" u="none" strike="noStrike" cap="none" normalizeH="0" baseline="0" dirty="0">
                <a:ln>
                  <a:noFill/>
                </a:ln>
                <a:effectLst/>
                <a:latin typeface="Cambria Math" panose="02040503050406030204" pitchFamily="18" charset="0"/>
                <a:ea typeface="標楷體" panose="03000509000000000000" pitchFamily="65" charset="-120"/>
                <a:cs typeface="Times New Roman" panose="02020603050405020304" pitchFamily="18" charset="0"/>
              </a:rPr>
              <a:t>90°</a:t>
            </a:r>
            <a:r>
              <a:rPr kumimoji="0" lang="en-US" altLang="en-US" sz="2400" b="0" i="0" u="none" strike="noStrike" cap="none" normalizeH="0" baseline="0" dirty="0">
                <a:ln>
                  <a:noFill/>
                </a:ln>
                <a:effectLst/>
                <a:latin typeface="Calibri" panose="020F0502020204030204" pitchFamily="34" charset="0"/>
                <a:ea typeface="標楷體" panose="03000509000000000000" pitchFamily="65" charset="-120"/>
                <a:cs typeface="Times New Roman" panose="02020603050405020304" pitchFamily="18" charset="0"/>
              </a:rPr>
              <a:t>  ; n</a:t>
            </a:r>
            <a:r>
              <a:rPr kumimoji="0" lang="en-US" altLang="en-US" sz="2400" b="0" i="0" u="none" strike="noStrike" cap="none" normalizeH="0" baseline="-30000" dirty="0">
                <a:ln>
                  <a:noFill/>
                </a:ln>
                <a:effectLst/>
                <a:latin typeface="Calibri" panose="020F0502020204030204" pitchFamily="34" charset="0"/>
                <a:ea typeface="標楷體" panose="03000509000000000000" pitchFamily="65" charset="-120"/>
                <a:cs typeface="Times New Roman" panose="02020603050405020304" pitchFamily="18" charset="0"/>
              </a:rPr>
              <a:t>2</a:t>
            </a:r>
            <a:r>
              <a:rPr kumimoji="0" lang="en-US" altLang="en-US" sz="2400" b="0" i="0" u="none" strike="noStrike" cap="none" normalizeH="0" baseline="0" dirty="0">
                <a:ln>
                  <a:noFill/>
                </a:ln>
                <a:effectLst/>
                <a:latin typeface="Calibri" panose="020F0502020204030204" pitchFamily="34" charset="0"/>
                <a:ea typeface="標楷體" panose="03000509000000000000" pitchFamily="65" charset="-120"/>
                <a:cs typeface="Times New Roman" panose="02020603050405020304" pitchFamily="18" charset="0"/>
              </a:rPr>
              <a:t>(</a:t>
            </a:r>
            <a:r>
              <a:rPr kumimoji="0" lang="zh-TW" altLang="en-US" sz="2400" b="0" i="0" u="none" strike="noStrike" cap="none" normalizeH="0" baseline="0" dirty="0">
                <a:ln>
                  <a:noFill/>
                </a:ln>
                <a:effectLst/>
                <a:latin typeface="標楷體" panose="03000509000000000000" pitchFamily="65" charset="-120"/>
                <a:ea typeface="標楷體" panose="03000509000000000000" pitchFamily="65" charset="-120"/>
                <a:cs typeface="Times New Roman" panose="02020603050405020304" pitchFamily="18" charset="0"/>
              </a:rPr>
              <a:t>空氣中的折射率</a:t>
            </a:r>
            <a:r>
              <a:rPr kumimoji="0" lang="en-US" altLang="zh-TW" sz="2400" b="0" i="0" u="none" strike="noStrike" cap="none" normalizeH="0" baseline="0" dirty="0">
                <a:ln>
                  <a:noFill/>
                </a:ln>
                <a:effectLst/>
                <a:latin typeface="Calibri" panose="020F0502020204030204" pitchFamily="34" charset="0"/>
                <a:ea typeface="標楷體" panose="03000509000000000000" pitchFamily="65" charset="-120"/>
                <a:cs typeface="Times New Roman" panose="02020603050405020304" pitchFamily="18" charset="0"/>
              </a:rPr>
              <a:t>) = 1</a:t>
            </a:r>
            <a:endParaRPr kumimoji="0" lang="en-US" altLang="zh-TW" sz="2400" b="0" i="0" u="none" strike="noStrike" cap="none" normalizeH="0" baseline="0" dirty="0">
              <a:ln>
                <a:noFill/>
              </a:ln>
              <a:effectLst/>
            </a:endParaRPr>
          </a:p>
        </p:txBody>
      </p:sp>
      <p:pic>
        <p:nvPicPr>
          <p:cNvPr id="8" name="圖片 7"/>
          <p:cNvPicPr>
            <a:picLocks noChangeAspect="1"/>
          </p:cNvPicPr>
          <p:nvPr/>
        </p:nvPicPr>
        <p:blipFill rotWithShape="1">
          <a:blip r:embed="rId6"/>
          <a:srcRect b="14362"/>
          <a:stretch/>
        </p:blipFill>
        <p:spPr>
          <a:xfrm>
            <a:off x="5161755" y="5412432"/>
            <a:ext cx="3105190" cy="1232604"/>
          </a:xfrm>
          <a:prstGeom prst="rect">
            <a:avLst/>
          </a:prstGeom>
        </p:spPr>
      </p:pic>
      <p:sp>
        <p:nvSpPr>
          <p:cNvPr id="5" name="矩形 4">
            <a:extLst>
              <a:ext uri="{FF2B5EF4-FFF2-40B4-BE49-F238E27FC236}">
                <a16:creationId xmlns:a16="http://schemas.microsoft.com/office/drawing/2014/main" id="{065F95B7-744A-4B0F-8A9A-9134C83DC07E}"/>
              </a:ext>
            </a:extLst>
          </p:cNvPr>
          <p:cNvSpPr/>
          <p:nvPr/>
        </p:nvSpPr>
        <p:spPr>
          <a:xfrm>
            <a:off x="202887" y="4392997"/>
            <a:ext cx="5586145" cy="484172"/>
          </a:xfrm>
          <a:prstGeom prst="rect">
            <a:avLst/>
          </a:prstGeom>
        </p:spPr>
        <p:txBody>
          <a:bodyPr wrap="none">
            <a:spAutoFit/>
          </a:bodyPr>
          <a:lstStyle/>
          <a:p>
            <a:pPr marL="320040">
              <a:lnSpc>
                <a:spcPct val="115000"/>
              </a:lnSpc>
              <a:spcAft>
                <a:spcPts val="0"/>
              </a:spcAft>
            </a:pPr>
            <a:r>
              <a:rPr lang="zh-TW" altLang="zh-TW" sz="2400" kern="100" dirty="0">
                <a:latin typeface="標楷體" panose="03000509000000000000" pitchFamily="65" charset="-120"/>
                <a:ea typeface="標楷體" panose="03000509000000000000" pitchFamily="65" charset="-120"/>
              </a:rPr>
              <a:t>當光經過厚度</a:t>
            </a:r>
            <a:r>
              <a:rPr lang="en-US" altLang="zh-TW" sz="2400" kern="100" dirty="0">
                <a:latin typeface="標楷體" panose="03000509000000000000" pitchFamily="65" charset="-120"/>
                <a:ea typeface="標楷體" panose="03000509000000000000" pitchFamily="65" charset="-120"/>
              </a:rPr>
              <a:t>d</a:t>
            </a:r>
            <a:r>
              <a:rPr lang="zh-TW" altLang="zh-TW" sz="2400" kern="100" dirty="0">
                <a:latin typeface="標楷體" panose="03000509000000000000" pitchFamily="65" charset="-120"/>
                <a:ea typeface="標楷體" panose="03000509000000000000" pitchFamily="65" charset="-120"/>
              </a:rPr>
              <a:t>的壓克力造成全反射時</a:t>
            </a:r>
          </a:p>
        </p:txBody>
      </p:sp>
    </p:spTree>
    <p:extLst>
      <p:ext uri="{BB962C8B-B14F-4D97-AF65-F5344CB8AC3E}">
        <p14:creationId xmlns:p14="http://schemas.microsoft.com/office/powerpoint/2010/main" val="1584303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41755" y="814616"/>
            <a:ext cx="5568108" cy="584775"/>
          </a:xfrm>
          <a:prstGeom prst="rect">
            <a:avLst/>
          </a:prstGeom>
        </p:spPr>
        <p:txBody>
          <a:bodyPr wrap="square">
            <a:spAutoFit/>
          </a:bodyPr>
          <a:lstStyle/>
          <a:p>
            <a:pPr marL="457200" indent="-457200">
              <a:buFont typeface="Arial" panose="020B0604020202020204" pitchFamily="34" charset="0"/>
              <a:buChar char="•"/>
            </a:pPr>
            <a:r>
              <a:rPr lang="zh-TW" altLang="en-US" sz="3200" dirty="0">
                <a:latin typeface="標楷體" panose="03000509000000000000" pitchFamily="65" charset="-120"/>
                <a:ea typeface="標楷體" panose="03000509000000000000" pitchFamily="65" charset="-120"/>
              </a:rPr>
              <a:t>內全反射 </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方形壓克力板</a:t>
            </a:r>
            <a:r>
              <a:rPr lang="en-US" altLang="zh-TW" sz="3200" dirty="0">
                <a:latin typeface="標楷體" panose="03000509000000000000" pitchFamily="65" charset="-120"/>
                <a:ea typeface="標楷體" panose="03000509000000000000" pitchFamily="65" charset="-120"/>
              </a:rPr>
              <a:t>)</a:t>
            </a:r>
          </a:p>
        </p:txBody>
      </p:sp>
      <p:grpSp>
        <p:nvGrpSpPr>
          <p:cNvPr id="10" name="群組 9"/>
          <p:cNvGrpSpPr/>
          <p:nvPr/>
        </p:nvGrpSpPr>
        <p:grpSpPr>
          <a:xfrm>
            <a:off x="707733" y="2408866"/>
            <a:ext cx="1257300" cy="1028701"/>
            <a:chOff x="0" y="0"/>
            <a:chExt cx="2120290" cy="1693472"/>
          </a:xfrm>
        </p:grpSpPr>
        <p:sp>
          <p:nvSpPr>
            <p:cNvPr id="11" name="立方體 10"/>
            <p:cNvSpPr/>
            <p:nvPr/>
          </p:nvSpPr>
          <p:spPr>
            <a:xfrm>
              <a:off x="0" y="742952"/>
              <a:ext cx="2120290" cy="950520"/>
            </a:xfrm>
            <a:prstGeom prst="cube">
              <a:avLst>
                <a:gd name="adj" fmla="val 75080"/>
              </a:avLst>
            </a:prstGeom>
            <a:solidFill>
              <a:srgbClr val="DEEBF7">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nSpc>
                  <a:spcPct val="110000"/>
                </a:lnSpc>
              </a:pPr>
              <a:endParaRPr lang="en-US">
                <a:solidFill>
                  <a:schemeClr val="tx1"/>
                </a:solidFill>
                <a:latin typeface="標楷體" panose="03000509000000000000" pitchFamily="65" charset="-120"/>
                <a:ea typeface="標楷體" panose="03000509000000000000" pitchFamily="65" charset="-120"/>
              </a:endParaRPr>
            </a:p>
          </p:txBody>
        </p:sp>
        <p:cxnSp>
          <p:nvCxnSpPr>
            <p:cNvPr id="12" name="直線單箭頭接點 11"/>
            <p:cNvCxnSpPr/>
            <p:nvPr/>
          </p:nvCxnSpPr>
          <p:spPr>
            <a:xfrm>
              <a:off x="1057275" y="0"/>
              <a:ext cx="0" cy="1080000"/>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grpSp>
      <p:sp>
        <p:nvSpPr>
          <p:cNvPr id="25" name="Rectangle 20"/>
          <p:cNvSpPr>
            <a:spLocks noChangeArrowheads="1"/>
          </p:cNvSpPr>
          <p:nvPr/>
        </p:nvSpPr>
        <p:spPr bwMode="auto">
          <a:xfrm>
            <a:off x="356347" y="1554946"/>
            <a:ext cx="8431306" cy="876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10000"/>
              </a:lnSpc>
              <a:spcBef>
                <a:spcPct val="0"/>
              </a:spcBef>
              <a:spcAft>
                <a:spcPct val="0"/>
              </a:spcAft>
              <a:buClrTx/>
              <a:buSzTx/>
              <a:buFontTx/>
              <a:buNone/>
              <a:tabLst/>
            </a:pPr>
            <a:r>
              <a:rPr kumimoji="0" lang="zh-TW" altLang="en-US" sz="2400" b="0" i="0" u="none" strike="noStrike" cap="none" normalizeH="0" baseline="0" dirty="0">
                <a:ln>
                  <a:noFill/>
                </a:ln>
                <a:effectLst/>
                <a:latin typeface="標楷體" panose="03000509000000000000" pitchFamily="65" charset="-120"/>
                <a:ea typeface="標楷體" panose="03000509000000000000" pitchFamily="65" charset="-120"/>
                <a:cs typeface="Times New Roman" panose="02020603050405020304" pitchFamily="18" charset="0"/>
              </a:rPr>
              <a:t>觀察光在方形壓克力平板中行進情形，並測量透明材料的折射率</a:t>
            </a:r>
            <a:r>
              <a:rPr kumimoji="0" lang="en-US" altLang="zh-TW" sz="2400" b="0" i="1" u="none" strike="noStrike" cap="none" normalizeH="0" baseline="0" dirty="0">
                <a:ln>
                  <a:noFill/>
                </a:ln>
                <a:effectLst/>
                <a:latin typeface="標楷體" panose="03000509000000000000" pitchFamily="65" charset="-120"/>
                <a:ea typeface="標楷體" panose="03000509000000000000" pitchFamily="65" charset="-120"/>
                <a:cs typeface="Times New Roman" panose="02020603050405020304" pitchFamily="18" charset="0"/>
              </a:rPr>
              <a:t>n</a:t>
            </a:r>
            <a:r>
              <a:rPr kumimoji="0" lang="zh-TW" altLang="en-US" sz="2400" b="0" i="0" u="none" strike="noStrike" cap="none" normalizeH="0" baseline="0" dirty="0">
                <a:ln>
                  <a:noFill/>
                </a:ln>
                <a:effectLst/>
                <a:latin typeface="標楷體" panose="03000509000000000000" pitchFamily="65" charset="-120"/>
                <a:ea typeface="標楷體" panose="03000509000000000000" pitchFamily="65" charset="-120"/>
                <a:cs typeface="Times New Roman" panose="02020603050405020304" pitchFamily="18" charset="0"/>
              </a:rPr>
              <a:t>。</a:t>
            </a:r>
            <a:endParaRPr kumimoji="0" lang="zh-TW" altLang="en-US" sz="2400" b="0" i="0" u="none" strike="noStrike" cap="none" normalizeH="0" baseline="0" dirty="0">
              <a:ln>
                <a:noFill/>
              </a:ln>
              <a:effectLst/>
              <a:latin typeface="標楷體" panose="03000509000000000000" pitchFamily="65" charset="-120"/>
              <a:ea typeface="標楷體" panose="03000509000000000000" pitchFamily="65" charset="-120"/>
            </a:endParaRPr>
          </a:p>
        </p:txBody>
      </p:sp>
      <p:sp>
        <p:nvSpPr>
          <p:cNvPr id="26" name="Rectangle 21"/>
          <p:cNvSpPr>
            <a:spLocks noChangeArrowheads="1"/>
          </p:cNvSpPr>
          <p:nvPr/>
        </p:nvSpPr>
        <p:spPr bwMode="auto">
          <a:xfrm>
            <a:off x="3077982" y="2195525"/>
            <a:ext cx="5863763" cy="1689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177800" marR="0" lvl="0" indent="-177800" algn="l" defTabSz="914400" rtl="0" eaLnBrk="0" fontAlgn="base" latinLnBrk="0" hangingPunct="0">
              <a:lnSpc>
                <a:spcPct val="110000"/>
              </a:lnSpc>
              <a:spcBef>
                <a:spcPct val="0"/>
              </a:spcBef>
              <a:spcAft>
                <a:spcPct val="0"/>
              </a:spcAft>
              <a:buClrTx/>
              <a:buSzTx/>
              <a:buFontTx/>
              <a:buNone/>
              <a:tabLst/>
            </a:pPr>
            <a:r>
              <a:rPr kumimoji="0" lang="en-US" altLang="zh-TW" sz="2400" b="0" i="0" u="none" strike="noStrike" cap="none" normalizeH="0" baseline="0" dirty="0">
                <a:ln>
                  <a:noFill/>
                </a:ln>
                <a:effectLst/>
                <a:latin typeface="標楷體" panose="03000509000000000000" pitchFamily="65" charset="-120"/>
                <a:ea typeface="標楷體" panose="03000509000000000000" pitchFamily="65" charset="-120"/>
                <a:cs typeface="Times New Roman" panose="02020603050405020304" pitchFamily="18" charset="0"/>
              </a:rPr>
              <a:t>1.</a:t>
            </a:r>
            <a:r>
              <a:rPr kumimoji="0" lang="zh-TW" altLang="en-US" sz="2400" b="0" i="0" u="none" strike="noStrike" cap="none" normalizeH="0" baseline="0" dirty="0">
                <a:ln>
                  <a:noFill/>
                </a:ln>
                <a:effectLst/>
                <a:latin typeface="標楷體" panose="03000509000000000000" pitchFamily="65" charset="-120"/>
                <a:ea typeface="標楷體" panose="03000509000000000000" pitchFamily="65" charset="-120"/>
                <a:cs typeface="Times New Roman" panose="02020603050405020304" pitchFamily="18" charset="0"/>
              </a:rPr>
              <a:t>如圖所示，使雷射光從方形壓克力平板的方形面上垂直入射，紀錄光進入壓克力板後所觀察到的現象，並探討所觀察之現象的成因。</a:t>
            </a:r>
            <a:r>
              <a:rPr kumimoji="0" lang="zh-TW" altLang="en-US" sz="2400" b="0" i="0" u="none" strike="noStrike" cap="none" normalizeH="0" baseline="0" dirty="0">
                <a:ln>
                  <a:noFill/>
                </a:ln>
                <a:effectLst/>
                <a:latin typeface="標楷體" panose="03000509000000000000" pitchFamily="65" charset="-120"/>
                <a:ea typeface="標楷體" panose="03000509000000000000" pitchFamily="65" charset="-120"/>
              </a:rPr>
              <a:t> </a:t>
            </a:r>
          </a:p>
        </p:txBody>
      </p:sp>
      <p:sp>
        <p:nvSpPr>
          <p:cNvPr id="27" name="矩形: 圓角 26"/>
          <p:cNvSpPr/>
          <p:nvPr/>
        </p:nvSpPr>
        <p:spPr>
          <a:xfrm>
            <a:off x="153446" y="4152879"/>
            <a:ext cx="8784000" cy="2556000"/>
          </a:xfrm>
          <a:prstGeom prst="roundRect">
            <a:avLst>
              <a:gd name="adj" fmla="val 3209"/>
            </a:avLst>
          </a:prstGeom>
          <a:solidFill>
            <a:schemeClr val="bg1"/>
          </a:solidFill>
        </p:spPr>
        <p:txBody>
          <a:bodyPr wrap="square">
            <a:spAutoFit/>
          </a:bodyPr>
          <a:lstStyle/>
          <a:p>
            <a:pPr marL="266700" lvl="0" indent="-266700" fontAlgn="base">
              <a:lnSpc>
                <a:spcPct val="110000"/>
              </a:lnSpc>
            </a:pPr>
            <a:r>
              <a:rPr lang="en-US" altLang="zh-TW" sz="2400" dirty="0">
                <a:latin typeface="標楷體" panose="03000509000000000000" pitchFamily="65" charset="-120"/>
                <a:ea typeface="標楷體" panose="03000509000000000000" pitchFamily="65" charset="-120"/>
              </a:rPr>
              <a:t>2.</a:t>
            </a:r>
            <a:r>
              <a:rPr lang="zh-TW" altLang="en-US" sz="2400" dirty="0">
                <a:latin typeface="標楷體" panose="03000509000000000000" pitchFamily="65" charset="-120"/>
                <a:ea typeface="標楷體" panose="03000509000000000000" pitchFamily="65" charset="-120"/>
              </a:rPr>
              <a:t>當雷射光源與壓克力平板面間的距離改變時，前述所觀察之現象如何隨之變化，並探究其變化的原因。</a:t>
            </a:r>
            <a:endParaRPr lang="en-US" sz="2400" dirty="0">
              <a:latin typeface="標楷體" panose="03000509000000000000" pitchFamily="65" charset="-120"/>
              <a:ea typeface="標楷體" panose="03000509000000000000" pitchFamily="65" charset="-120"/>
            </a:endParaRPr>
          </a:p>
          <a:p>
            <a:pPr marL="266700" lvl="0" indent="-266700" fontAlgn="base">
              <a:lnSpc>
                <a:spcPct val="110000"/>
              </a:lnSpc>
            </a:pPr>
            <a:r>
              <a:rPr lang="en-US" altLang="zh-TW" sz="2400" dirty="0">
                <a:latin typeface="標楷體" panose="03000509000000000000" pitchFamily="65" charset="-120"/>
                <a:ea typeface="標楷體" panose="03000509000000000000" pitchFamily="65" charset="-120"/>
              </a:rPr>
              <a:t>3.</a:t>
            </a:r>
            <a:r>
              <a:rPr lang="zh-TW" altLang="en-US" sz="2400" dirty="0">
                <a:latin typeface="標楷體" panose="03000509000000000000" pitchFamily="65" charset="-120"/>
                <a:ea typeface="標楷體" panose="03000509000000000000" pitchFamily="65" charset="-120"/>
              </a:rPr>
              <a:t>改變雷射光的入射角度，紀錄所觀察得的結果如何變化，並解釋其原因。</a:t>
            </a:r>
            <a:endParaRPr lang="en-US" sz="2400" dirty="0">
              <a:latin typeface="標楷體" panose="03000509000000000000" pitchFamily="65" charset="-120"/>
              <a:ea typeface="標楷體" panose="03000509000000000000" pitchFamily="65" charset="-120"/>
            </a:endParaRPr>
          </a:p>
          <a:p>
            <a:pPr marL="266700" lvl="0" indent="-266700" fontAlgn="base">
              <a:lnSpc>
                <a:spcPct val="110000"/>
              </a:lnSpc>
            </a:pPr>
            <a:r>
              <a:rPr lang="en-US" altLang="zh-TW" sz="2400" dirty="0">
                <a:latin typeface="標楷體" panose="03000509000000000000" pitchFamily="65" charset="-120"/>
                <a:ea typeface="標楷體" panose="03000509000000000000" pitchFamily="65" charset="-120"/>
              </a:rPr>
              <a:t>4.</a:t>
            </a:r>
            <a:r>
              <a:rPr lang="zh-TW" altLang="en-US" sz="2400" dirty="0">
                <a:latin typeface="標楷體" panose="03000509000000000000" pitchFamily="65" charset="-120"/>
                <a:ea typeface="標楷體" panose="03000509000000000000" pitchFamily="65" charset="-120"/>
              </a:rPr>
              <a:t>量測壓克力平板的厚度</a:t>
            </a:r>
            <a:r>
              <a:rPr lang="en-US" sz="2400" i="1" dirty="0">
                <a:latin typeface="標楷體" panose="03000509000000000000" pitchFamily="65" charset="-120"/>
                <a:ea typeface="標楷體" panose="03000509000000000000" pitchFamily="65" charset="-120"/>
              </a:rPr>
              <a:t>d</a:t>
            </a:r>
            <a:r>
              <a:rPr lang="zh-TW" altLang="en-US" sz="2400" dirty="0">
                <a:latin typeface="標楷體" panose="03000509000000000000" pitchFamily="65" charset="-120"/>
                <a:ea typeface="標楷體" panose="03000509000000000000" pitchFamily="65" charset="-120"/>
              </a:rPr>
              <a:t>與前述觀察所得之暗圈的半徑</a:t>
            </a:r>
            <a:r>
              <a:rPr lang="en-US" sz="2400" i="1" dirty="0">
                <a:latin typeface="標楷體" panose="03000509000000000000" pitchFamily="65" charset="-120"/>
                <a:ea typeface="標楷體" panose="03000509000000000000" pitchFamily="65" charset="-120"/>
              </a:rPr>
              <a:t>R</a:t>
            </a:r>
            <a:r>
              <a:rPr lang="zh-TW" altLang="en-US" sz="2400" dirty="0">
                <a:latin typeface="標楷體" panose="03000509000000000000" pitchFamily="65" charset="-120"/>
                <a:ea typeface="標楷體" panose="03000509000000000000" pitchFamily="65" charset="-120"/>
              </a:rPr>
              <a:t>，根據所得數據計算此壓克力材質的折射率。</a:t>
            </a:r>
            <a:endParaRPr lang="en-US" sz="2400" dirty="0">
              <a:latin typeface="標楷體" panose="03000509000000000000" pitchFamily="65" charset="-120"/>
              <a:ea typeface="標楷體" panose="03000509000000000000" pitchFamily="65" charset="-120"/>
            </a:endParaRPr>
          </a:p>
        </p:txBody>
      </p:sp>
      <p:pic>
        <p:nvPicPr>
          <p:cNvPr id="35" name="圖片 34" descr="F:\普物 下第二次教育訓練教材與資料\22 光學\壓克力平板-折射率測量-紅光_方形_01.jpg"/>
          <p:cNvPicPr/>
          <p:nvPr/>
        </p:nvPicPr>
        <p:blipFill rotWithShape="1">
          <a:blip r:embed="rId3" cstate="print">
            <a:extLst>
              <a:ext uri="{28A0092B-C50C-407E-A947-70E740481C1C}">
                <a14:useLocalDpi xmlns:a14="http://schemas.microsoft.com/office/drawing/2010/main"/>
              </a:ext>
            </a:extLst>
          </a:blip>
          <a:srcRect/>
          <a:stretch/>
        </p:blipFill>
        <p:spPr bwMode="auto">
          <a:xfrm>
            <a:off x="2037380" y="2860173"/>
            <a:ext cx="968254" cy="704094"/>
          </a:xfrm>
          <a:prstGeom prst="rect">
            <a:avLst/>
          </a:prstGeom>
          <a:noFill/>
          <a:ln>
            <a:noFill/>
          </a:ln>
          <a:extLst>
            <a:ext uri="{53640926-AAD7-44D8-BBD7-CCE9431645EC}">
              <a14:shadowObscured xmlns:a14="http://schemas.microsoft.com/office/drawing/2010/main"/>
            </a:ext>
          </a:extLst>
        </p:spPr>
      </p:pic>
      <p:sp>
        <p:nvSpPr>
          <p:cNvPr id="3" name="標題 2">
            <a:extLst>
              <a:ext uri="{FF2B5EF4-FFF2-40B4-BE49-F238E27FC236}">
                <a16:creationId xmlns:a16="http://schemas.microsoft.com/office/drawing/2014/main" id="{213C4115-27E0-4D85-9515-F7A0FB5197E1}"/>
              </a:ext>
            </a:extLst>
          </p:cNvPr>
          <p:cNvSpPr>
            <a:spLocks noGrp="1"/>
          </p:cNvSpPr>
          <p:nvPr>
            <p:ph type="title" idx="4294967295"/>
          </p:nvPr>
        </p:nvSpPr>
        <p:spPr>
          <a:xfrm>
            <a:off x="503765" y="162641"/>
            <a:ext cx="3563267" cy="617901"/>
          </a:xfrm>
        </p:spPr>
        <p:txBody>
          <a:bodyPr>
            <a:normAutofit/>
          </a:bodyPr>
          <a:lstStyle/>
          <a:p>
            <a:r>
              <a:rPr lang="zh-TW" altLang="en-US" sz="4000" dirty="0">
                <a:solidFill>
                  <a:srgbClr val="0000FF"/>
                </a:solidFill>
                <a:latin typeface="標楷體" panose="03000509000000000000" pitchFamily="65" charset="-120"/>
                <a:ea typeface="標楷體" panose="03000509000000000000" pitchFamily="65" charset="-120"/>
              </a:rPr>
              <a:t>實驗內容 </a:t>
            </a:r>
            <a:r>
              <a:rPr lang="en-US" altLang="zh-TW" sz="4000" dirty="0">
                <a:solidFill>
                  <a:srgbClr val="0000FF"/>
                </a:solidFill>
                <a:latin typeface="標楷體" panose="03000509000000000000" pitchFamily="65" charset="-120"/>
                <a:ea typeface="標楷體" panose="03000509000000000000" pitchFamily="65" charset="-120"/>
              </a:rPr>
              <a:t>B-1</a:t>
            </a:r>
            <a:endParaRPr lang="zh-TW" altLang="en-US" sz="4000" dirty="0">
              <a:solidFill>
                <a:srgbClr val="0000FF"/>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488974414"/>
      </p:ext>
    </p:extLst>
  </p:cSld>
  <p:clrMapOvr>
    <a:masterClrMapping/>
  </p:clrMapOvr>
</p:sld>
</file>

<file path=ppt/theme/theme1.xml><?xml version="1.0" encoding="utf-8"?>
<a:theme xmlns:a="http://schemas.openxmlformats.org/drawingml/2006/main" name="佈景主題NTHU 普物實驗室-">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回顧">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回顧">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佈景主題NTHU 普物實驗室-" id="{7971EB58-4A9D-4668-AA13-7C4A60301C5A}" vid="{3D0FD20A-BB8B-4A35-B693-5B728B4F0E3C}"/>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佈景主題NTHU 普物實驗室-</Template>
  <TotalTime>5749</TotalTime>
  <Words>2231</Words>
  <Application>Microsoft Office PowerPoint</Application>
  <PresentationFormat>如螢幕大小 (4:3)</PresentationFormat>
  <Paragraphs>189</Paragraphs>
  <Slides>29</Slides>
  <Notes>8</Notes>
  <HiddenSlides>0</HiddenSlides>
  <MMClips>0</MMClips>
  <ScaleCrop>false</ScaleCrop>
  <HeadingPairs>
    <vt:vector size="6" baseType="variant">
      <vt:variant>
        <vt:lpstr>使用字型</vt:lpstr>
      </vt:variant>
      <vt:variant>
        <vt:i4>11</vt:i4>
      </vt:variant>
      <vt:variant>
        <vt:lpstr>佈景主題</vt:lpstr>
      </vt:variant>
      <vt:variant>
        <vt:i4>1</vt:i4>
      </vt:variant>
      <vt:variant>
        <vt:lpstr>投影片標題</vt:lpstr>
      </vt:variant>
      <vt:variant>
        <vt:i4>29</vt:i4>
      </vt:variant>
    </vt:vector>
  </HeadingPairs>
  <TitlesOfParts>
    <vt:vector size="41" baseType="lpstr">
      <vt:lpstr>微軟正黑體</vt:lpstr>
      <vt:lpstr>新細明體</vt:lpstr>
      <vt:lpstr>標楷體</vt:lpstr>
      <vt:lpstr>Arial</vt:lpstr>
      <vt:lpstr>Calibri</vt:lpstr>
      <vt:lpstr>Calibri Light</vt:lpstr>
      <vt:lpstr>Cambria Math</vt:lpstr>
      <vt:lpstr>Symbol</vt:lpstr>
      <vt:lpstr>Times New Roman</vt:lpstr>
      <vt:lpstr>Wingdings</vt:lpstr>
      <vt:lpstr>Wingdings 2</vt:lpstr>
      <vt:lpstr>佈景主題NTHU 普物實驗室-</vt:lpstr>
      <vt:lpstr>光學實驗  透鏡焦距、折射、偏振、干涉和繞射</vt:lpstr>
      <vt:lpstr>實驗內容</vt:lpstr>
      <vt:lpstr>[雷射安全規則]</vt:lpstr>
      <vt:lpstr>實驗器材</vt:lpstr>
      <vt:lpstr>[A]薄透鏡焦距之量測</vt:lpstr>
      <vt:lpstr>實驗 A-1</vt:lpstr>
      <vt:lpstr>實驗 A-2</vt:lpstr>
      <vt:lpstr>[B]壓克力折射率</vt:lpstr>
      <vt:lpstr>實驗內容 B-1</vt:lpstr>
      <vt:lpstr>實驗內容 B-2</vt:lpstr>
      <vt:lpstr>[C]光的偏振</vt:lpstr>
      <vt:lpstr>光的偏振</vt:lpstr>
      <vt:lpstr>光的偏振</vt:lpstr>
      <vt:lpstr>如何利用陽光測量偏振片（或板）偏振方向</vt:lpstr>
      <vt:lpstr>實驗內容-布魯斯特角</vt:lpstr>
      <vt:lpstr>實驗內容</vt:lpstr>
      <vt:lpstr>Haidinger brush</vt:lpstr>
      <vt:lpstr>繞射 (diffraction)</vt:lpstr>
      <vt:lpstr>[D]單狹縫繞射</vt:lpstr>
      <vt:lpstr>PowerPoint 簡報</vt:lpstr>
      <vt:lpstr>Diffraction of thin wire (hair)</vt:lpstr>
      <vt:lpstr>[E]雙狹縫繞射 Double slit diffraction</vt:lpstr>
      <vt:lpstr>[F]多狹縫繞射---光柵  Multiple slit diffraction</vt:lpstr>
      <vt:lpstr>Diffraction of circular aperture</vt:lpstr>
      <vt:lpstr>日、月華 corona</vt:lpstr>
      <vt:lpstr>[延伸實驗]手機或數位相機擷取繞射 及干涉圖形</vt:lpstr>
      <vt:lpstr>手機或數位相機擷取繞射及干涉圖形</vt:lpstr>
      <vt:lpstr>如何拍RAW檔案照片</vt:lpstr>
      <vt:lpstr>大氣光學</vt:lpstr>
    </vt:vector>
  </TitlesOfParts>
  <Company>NTHU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光學實驗</dc:title>
  <dc:creator>fylee</dc:creator>
  <cp:lastModifiedBy>GPLAB5</cp:lastModifiedBy>
  <cp:revision>182</cp:revision>
  <cp:lastPrinted>2019-03-27T04:46:16Z</cp:lastPrinted>
  <dcterms:created xsi:type="dcterms:W3CDTF">2012-05-08T01:56:19Z</dcterms:created>
  <dcterms:modified xsi:type="dcterms:W3CDTF">2022-03-22T06:53:26Z</dcterms:modified>
</cp:coreProperties>
</file>